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  <p:sldMasterId id="2147483659" r:id="rId3"/>
  </p:sldMasterIdLst>
  <p:notesMasterIdLst>
    <p:notesMasterId r:id="rId17"/>
  </p:notesMasterIdLst>
  <p:sldIdLst>
    <p:sldId id="288" r:id="rId4"/>
    <p:sldId id="287" r:id="rId5"/>
    <p:sldId id="289" r:id="rId6"/>
    <p:sldId id="266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FF6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B8EF6-F8A4-7AB8-7F88-BD27EDEFE434}" v="2" dt="2021-12-02T05:38:51.155"/>
    <p1510:client id="{1D00F415-21C9-126B-D811-EECC4BD1021F}" v="336" dt="2021-12-08T16:55:26.595"/>
    <p1510:client id="{3965DF41-DFAA-FC9C-9A64-36564F3F7809}" v="533" dt="2022-01-31T05:54:50.274"/>
    <p1510:client id="{58A5EECA-69F4-A2C6-FD0E-DB58BAABE3E1}" v="170" dt="2021-12-08T11:52:11.015"/>
    <p1510:client id="{7444D727-F7D4-FA77-B819-109020B716DF}" v="1852" dt="2021-12-13T14:56:00.168"/>
    <p1510:client id="{C89ACF45-C2F8-E76F-58EF-8272F11558CB}" v="235" dt="2021-12-02T10:05:05.975"/>
    <p1510:client id="{DC5BDF5B-AFFC-4935-7895-53CC0C0680C3}" v="5" dt="2021-12-14T08:25:02.593"/>
    <p1510:client id="{E143B352-6C6B-8238-531D-573B4674CE9C}" v="2349" dt="2021-12-07T09:23:16.743"/>
    <p1510:client id="{FE1DCC1D-BC15-696A-387C-2553344057FA}" v="70" dt="2021-12-13T15:20:11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C9AAD-6B40-4CA2-A4BF-CDFBEDF9D5C7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0CD82-FE7C-405F-BA97-1715921069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4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5A5C5-A3B4-4CF4-AB08-E9A4441B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702564-DDF7-4EA5-9995-43125A449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6B7BA4-4DE2-4CB3-AEDB-D3AF6D9B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1D670-DF52-4A29-AAAC-477789F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33595-D96A-444F-87B3-A3ABC42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1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E7AC7-4DB5-439C-92C3-D7544C47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64A617-E67A-4A63-B23B-CE922D051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B0535C-0BB8-4283-9942-B7B96801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8E8A8-530A-4DAB-A534-EABBCDD8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4C257-3C70-4274-8407-A149E13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81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22996C-21BD-4B88-8BDF-CECA33856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9F440-F34D-4382-B1B5-D9267C702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1309AB-0117-4943-95F9-D2CE486C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012BE-E144-40CB-A4A2-ADEA42BD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F6AB4C-7862-4F2B-BD3A-C2B91872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6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08685-82C4-4E64-BCAC-9FD468EF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C43A80-886A-4578-B8FF-568FEF84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D4458-F02B-4F05-9615-CB960C49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4FD764-1893-4475-852B-7986BDB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EF597-FCB3-4090-A30E-AEC165B8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78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8C94-FBD4-454E-9A5A-7D8ACC1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AB7B0-8376-4AD7-B914-647104CA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B6BB7D-6732-461F-9BE1-9A347AB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B96236-40FA-4CE6-AA0C-18833ACC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418-1D46-486B-BFD7-A950D619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244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E9151-2FE9-40AF-8956-C49996E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0D750-0F1A-4BDB-9A70-1ACFC3CAC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803026-660A-4DE4-B6AA-68BEF9C8C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641ED-EB7B-42D2-8878-3AB998CA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526CCA-6215-4729-8C71-0D6D6B9A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BCA965-6785-482F-9D95-21FC4554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1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750A-9459-4A69-9A91-E35080F6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096C9B-A6A9-4718-940E-A90DC0FE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926D92-7C07-483B-8283-AF966F76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2456A-0B0F-4AF4-8CA5-74973E8D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6D8A12-63AC-4E3B-9B89-D6D647F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FFC2D-077A-4DC2-9784-AA33F7D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9B40C-D1FD-4E7A-880A-013E225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7C3917-66C6-4CD8-B494-3AE42AF5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2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3B0A1-E4C6-4C88-91EE-48A1D15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C66EBB-A841-4BA3-99B3-1E0C69CB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631029-B210-4664-9FAF-A26D0F9B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6B4223-F9F2-475C-9A4E-6005483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95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D62D06-9C24-4F1D-8C65-9F7088D2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48469-D098-493D-8A52-0C8D6484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103FC5-56AE-4FDA-82AD-3E2EA7F7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CC4F-4485-449E-88B7-D300610A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9B1FD-526C-4EF7-8C70-97640E90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FE1293-9C73-44B7-88FE-73D294995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43F221-7F1C-494C-B14A-484FF652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399CB-6ABE-4E83-B848-194B350A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4F730-BB7E-4406-8A33-6464806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C284-FE98-43CE-9174-708DD8B2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35D1E6-BD0A-47CF-AF42-3898DC5D3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FC13DF-710B-4EF8-84A7-B01D9D8C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62347D-B353-409F-9A8C-530262A9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911E9-04B6-46D9-96C1-F118B23B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5408E-FD27-43F9-87E1-AF93B315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40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49D5-41C7-40B8-8B64-D1A64F16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56362-6D31-4D42-8070-18321197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25F88D-901B-4707-92CA-C9CE8264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C3F4D-A650-4520-B5BF-4CF4A6884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D287-D752-48EC-B6D1-C2665CDB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4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Страновой офис ЮНИСЕФ в Казахстане </a:t>
            </a:r>
          </a:p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- Навыки для девочек: программа по разработке наноспутников</a:t>
            </a:r>
            <a:endParaRPr lang="ja-JP" altLang="en-US" b="1" dirty="0">
              <a:solidFill>
                <a:srgbClr val="00206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8551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65DC4F8-6F58-4051-B0C5-4F469BF526E0}"/>
              </a:ext>
            </a:extLst>
          </p:cNvPr>
          <p:cNvGrpSpPr/>
          <p:nvPr/>
        </p:nvGrpSpPr>
        <p:grpSpPr>
          <a:xfrm>
            <a:off x="3364095" y="1204598"/>
            <a:ext cx="2417407" cy="683846"/>
            <a:chOff x="3698631" y="1446207"/>
            <a:chExt cx="2417407" cy="6838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87922C-2BD4-46F9-9F81-85C234DF4258}"/>
                </a:ext>
              </a:extLst>
            </p:cNvPr>
            <p:cNvSpPr txBox="1"/>
            <p:nvPr/>
          </p:nvSpPr>
          <p:spPr>
            <a:xfrm>
              <a:off x="3698631" y="1539630"/>
              <a:ext cx="123873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while</a:t>
              </a:r>
              <a:endParaRPr lang="en-US" sz="2800">
                <a:cs typeface="Calibri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1A9402-62B9-436C-9DF3-D126E001B52F}"/>
                </a:ext>
              </a:extLst>
            </p:cNvPr>
            <p:cNvSpPr/>
            <p:nvPr/>
          </p:nvSpPr>
          <p:spPr>
            <a:xfrm>
              <a:off x="4724582" y="1446207"/>
              <a:ext cx="1123007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open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78711-55DA-4819-9612-015F152A5E26}"/>
                </a:ext>
              </a:extLst>
            </p:cNvPr>
            <p:cNvSpPr txBox="1"/>
            <p:nvPr/>
          </p:nvSpPr>
          <p:spPr>
            <a:xfrm>
              <a:off x="5844453" y="1494420"/>
              <a:ext cx="2715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:</a:t>
              </a:r>
              <a:endParaRPr lang="en-US" sz="2800">
                <a:cs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1B1CA7B-6053-4338-B74E-E3CF49339D0C}"/>
              </a:ext>
            </a:extLst>
          </p:cNvPr>
          <p:cNvGrpSpPr/>
          <p:nvPr/>
        </p:nvGrpSpPr>
        <p:grpSpPr>
          <a:xfrm>
            <a:off x="4429124" y="2269445"/>
            <a:ext cx="3553861" cy="683845"/>
            <a:chOff x="4763660" y="2511054"/>
            <a:chExt cx="3553861" cy="6838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AADCF6-4459-4B07-9D92-ED1B39AAF090}"/>
                </a:ext>
              </a:extLst>
            </p:cNvPr>
            <p:cNvSpPr txBox="1"/>
            <p:nvPr/>
          </p:nvSpPr>
          <p:spPr>
            <a:xfrm>
              <a:off x="7254630" y="2643556"/>
              <a:ext cx="106289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 += 1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01BE385-F0B7-43D4-96F8-8E95E13D516A}"/>
                </a:ext>
              </a:extLst>
            </p:cNvPr>
            <p:cNvSpPr/>
            <p:nvPr/>
          </p:nvSpPr>
          <p:spPr>
            <a:xfrm>
              <a:off x="4763660" y="2511054"/>
              <a:ext cx="2588390" cy="683845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err="1">
                  <a:ea typeface="+mn-lt"/>
                  <a:cs typeface="+mn-lt"/>
                </a:rPr>
                <a:t>water_counter</a:t>
              </a:r>
              <a:endParaRPr lang="en-US" sz="2800" b="1">
                <a:cs typeface="Calibr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6D0366-13A2-4E81-B5CF-4AE53FB80660}"/>
              </a:ext>
            </a:extLst>
          </p:cNvPr>
          <p:cNvGrpSpPr/>
          <p:nvPr/>
        </p:nvGrpSpPr>
        <p:grpSpPr>
          <a:xfrm>
            <a:off x="4253094" y="3392907"/>
            <a:ext cx="4540737" cy="683845"/>
            <a:chOff x="4587631" y="3634516"/>
            <a:chExt cx="4540737" cy="68384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C506E6-2F3D-4B7D-97D7-82B9F33ED812}"/>
                </a:ext>
              </a:extLst>
            </p:cNvPr>
            <p:cNvSpPr txBox="1"/>
            <p:nvPr/>
          </p:nvSpPr>
          <p:spPr>
            <a:xfrm>
              <a:off x="4587631" y="3718168"/>
              <a:ext cx="43766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if</a:t>
              </a:r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A92F7A7-2FC3-4E62-898B-350852EB87AB}"/>
                </a:ext>
              </a:extLst>
            </p:cNvPr>
            <p:cNvSpPr/>
            <p:nvPr/>
          </p:nvSpPr>
          <p:spPr>
            <a:xfrm>
              <a:off x="5046968" y="3634516"/>
              <a:ext cx="2432083" cy="683845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err="1">
                  <a:ea typeface="+mn-lt"/>
                  <a:cs typeface="+mn-lt"/>
                </a:rPr>
                <a:t>water_counter</a:t>
              </a:r>
              <a:endParaRPr lang="en-US" sz="2800" b="1">
                <a:cs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B76821-AF5F-432E-8A5A-85C4272B55C8}"/>
                </a:ext>
              </a:extLst>
            </p:cNvPr>
            <p:cNvSpPr txBox="1"/>
            <p:nvPr/>
          </p:nvSpPr>
          <p:spPr>
            <a:xfrm>
              <a:off x="7684476" y="3718171"/>
              <a:ext cx="144389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&gt;= 100: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C522E-FDF4-43FA-8A22-D2D88946D4AF}"/>
              </a:ext>
            </a:extLst>
          </p:cNvPr>
          <p:cNvGrpSpPr/>
          <p:nvPr/>
        </p:nvGrpSpPr>
        <p:grpSpPr>
          <a:xfrm>
            <a:off x="5298583" y="4379598"/>
            <a:ext cx="2655094" cy="683846"/>
            <a:chOff x="5633120" y="4621207"/>
            <a:chExt cx="2655094" cy="68384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94AAF44-FCDB-4F76-857C-E34D126748E4}"/>
                </a:ext>
              </a:extLst>
            </p:cNvPr>
            <p:cNvSpPr/>
            <p:nvPr/>
          </p:nvSpPr>
          <p:spPr>
            <a:xfrm>
              <a:off x="5633120" y="4621207"/>
              <a:ext cx="1123007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open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C78188-755A-4C80-92CD-DF6C93D09AEE}"/>
                </a:ext>
              </a:extLst>
            </p:cNvPr>
            <p:cNvSpPr txBox="1"/>
            <p:nvPr/>
          </p:nvSpPr>
          <p:spPr>
            <a:xfrm>
              <a:off x="6844322" y="4704862"/>
              <a:ext cx="144389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= False</a:t>
              </a:r>
            </a:p>
          </p:txBody>
        </p:sp>
      </p:grpSp>
      <p:grpSp>
        <p:nvGrpSpPr>
          <p:cNvPr id="8" name="Группа 8">
            <a:extLst>
              <a:ext uri="{FF2B5EF4-FFF2-40B4-BE49-F238E27FC236}">
                <a16:creationId xmlns:a16="http://schemas.microsoft.com/office/drawing/2014/main" id="{1BB9D155-0045-4234-B8CD-493A9E8102AE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8" name="Группа 9">
              <a:extLst>
                <a:ext uri="{FF2B5EF4-FFF2-40B4-BE49-F238E27FC236}">
                  <a16:creationId xmlns:a16="http://schemas.microsoft.com/office/drawing/2014/main" id="{D8BFB593-899D-43C8-B8F1-A8E204D7B010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0" name="Прямоугольник 11">
                <a:extLst>
                  <a:ext uri="{FF2B5EF4-FFF2-40B4-BE49-F238E27FC236}">
                    <a16:creationId xmlns:a16="http://schemas.microsoft.com/office/drawing/2014/main" id="{1810C9E3-3CDD-4320-AA11-75A1F55078A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1" name="Рисунок 12">
                <a:extLst>
                  <a:ext uri="{FF2B5EF4-FFF2-40B4-BE49-F238E27FC236}">
                    <a16:creationId xmlns:a16="http://schemas.microsoft.com/office/drawing/2014/main" id="{664091F3-5414-4493-97C8-7D7BF318A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2" name="Picture 21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D0C91A14-CB72-4C4E-9E04-B83789148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AF7343E-A71A-4880-865C-51615DE4FF4D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9" name="Рисунок 10">
              <a:extLst>
                <a:ext uri="{FF2B5EF4-FFF2-40B4-BE49-F238E27FC236}">
                  <a16:creationId xmlns:a16="http://schemas.microsoft.com/office/drawing/2014/main" id="{99AA4203-C422-47FC-98CC-3FC2BF5AF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837805-BD0A-445D-9D83-56F7F5522ACD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5. Оператор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while</a:t>
            </a:r>
            <a:endParaRPr lang="ru-RU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617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103827" y="4881185"/>
            <a:ext cx="103651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ea typeface="+mn-lt"/>
                <a:cs typeface="+mn-lt"/>
              </a:rPr>
              <a:t> </a:t>
            </a:r>
            <a:r>
              <a:rPr lang="en-US" sz="2000" dirty="0">
                <a:solidFill>
                  <a:srgbClr val="FF6C3A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0ADEF"/>
                </a:solidFill>
                <a:ea typeface="+mn-lt"/>
                <a:cs typeface="+mn-lt"/>
              </a:rPr>
              <a:t>Оператор</a:t>
            </a:r>
            <a:r>
              <a:rPr lang="en-US" sz="2000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rgbClr val="00ADEF"/>
                </a:solidFill>
                <a:ea typeface="+mn-lt"/>
                <a:cs typeface="+mn-lt"/>
              </a:rPr>
              <a:t>for..in</a:t>
            </a:r>
            <a:r>
              <a:rPr lang="en-US" sz="2000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также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является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оператором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цикла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который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осуществляет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итерацию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пос-ледовательности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объектов</a:t>
            </a:r>
            <a:r>
              <a:rPr lang="en-US" sz="2000" dirty="0">
                <a:ea typeface="+mn-lt"/>
                <a:cs typeface="+mn-lt"/>
              </a:rPr>
              <a:t>, </a:t>
            </a:r>
            <a:r>
              <a:rPr lang="en-US" sz="2000" dirty="0" err="1">
                <a:ea typeface="+mn-lt"/>
                <a:cs typeface="+mn-lt"/>
              </a:rPr>
              <a:t>т.е</a:t>
            </a:r>
            <a:r>
              <a:rPr lang="en-US" sz="2000" dirty="0">
                <a:ea typeface="+mn-lt"/>
                <a:cs typeface="+mn-lt"/>
              </a:rPr>
              <a:t>. </a:t>
            </a:r>
            <a:r>
              <a:rPr lang="en-US" sz="2000" dirty="0" err="1">
                <a:ea typeface="+mn-lt"/>
                <a:cs typeface="+mn-lt"/>
              </a:rPr>
              <a:t>проходит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через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каждый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элемент</a:t>
            </a:r>
            <a:r>
              <a:rPr lang="en-US" sz="2000" dirty="0">
                <a:ea typeface="+mn-lt"/>
                <a:cs typeface="+mn-lt"/>
              </a:rPr>
              <a:t> в </a:t>
            </a:r>
            <a:r>
              <a:rPr lang="en-US" sz="2000" dirty="0" err="1">
                <a:ea typeface="+mn-lt"/>
                <a:cs typeface="+mn-lt"/>
              </a:rPr>
              <a:t>последовательности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6045364-76A1-482E-9983-C4C410DE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258" y="968706"/>
            <a:ext cx="6680200" cy="343018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00A3D0B-DAF0-4D9B-A8E0-D9A56195FDDE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6. Цикл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for</a:t>
            </a:r>
            <a:endParaRPr lang="ru-RU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" name="Группа 8">
            <a:extLst>
              <a:ext uri="{FF2B5EF4-FFF2-40B4-BE49-F238E27FC236}">
                <a16:creationId xmlns:a16="http://schemas.microsoft.com/office/drawing/2014/main" id="{9104744B-2BB7-4B38-8352-753CAF95DB6D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8" name="Группа 9">
              <a:extLst>
                <a:ext uri="{FF2B5EF4-FFF2-40B4-BE49-F238E27FC236}">
                  <a16:creationId xmlns:a16="http://schemas.microsoft.com/office/drawing/2014/main" id="{CDBC3B98-B1E4-4054-8FBE-9ADEBFB61FDD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0" name="Прямоугольник 11">
                <a:extLst>
                  <a:ext uri="{FF2B5EF4-FFF2-40B4-BE49-F238E27FC236}">
                    <a16:creationId xmlns:a16="http://schemas.microsoft.com/office/drawing/2014/main" id="{4FE5441C-233B-4F08-A716-BB73DEDCDC7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" name="Рисунок 12">
                <a:extLst>
                  <a:ext uri="{FF2B5EF4-FFF2-40B4-BE49-F238E27FC236}">
                    <a16:creationId xmlns:a16="http://schemas.microsoft.com/office/drawing/2014/main" id="{002D45FE-3C6F-4324-9A5B-9DD36F8A2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13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E26CAA22-DB8E-4536-976C-296FCFA49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486F3A-CC80-4631-80A1-88200ED71448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9" name="Рисунок 10">
              <a:extLst>
                <a:ext uri="{FF2B5EF4-FFF2-40B4-BE49-F238E27FC236}">
                  <a16:creationId xmlns:a16="http://schemas.microsoft.com/office/drawing/2014/main" id="{0011AEA8-5023-47E0-9584-707A66030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729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46CF415-5224-4427-81A9-85D54272679E}"/>
              </a:ext>
            </a:extLst>
          </p:cNvPr>
          <p:cNvGrpSpPr/>
          <p:nvPr/>
        </p:nvGrpSpPr>
        <p:grpSpPr>
          <a:xfrm>
            <a:off x="1676582" y="2454106"/>
            <a:ext cx="10675630" cy="683846"/>
            <a:chOff x="914582" y="2677130"/>
            <a:chExt cx="10675630" cy="68384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D039923-210E-4CC4-BD31-4845E6849A7B}"/>
                </a:ext>
              </a:extLst>
            </p:cNvPr>
            <p:cNvSpPr/>
            <p:nvPr/>
          </p:nvSpPr>
          <p:spPr>
            <a:xfrm>
              <a:off x="914582" y="2677130"/>
              <a:ext cx="1670083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sensors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FBCE1E1-4F17-4D83-84A9-B6F9AECE9120}"/>
                </a:ext>
              </a:extLst>
            </p:cNvPr>
            <p:cNvSpPr txBox="1"/>
            <p:nvPr/>
          </p:nvSpPr>
          <p:spPr>
            <a:xfrm>
              <a:off x="2584938" y="2760787"/>
              <a:ext cx="900527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 = [                       ,                             ,                              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D4EE29D-7E52-4C2C-B5CC-D8BC851FA912}"/>
              </a:ext>
            </a:extLst>
          </p:cNvPr>
          <p:cNvGrpSpPr/>
          <p:nvPr/>
        </p:nvGrpSpPr>
        <p:grpSpPr>
          <a:xfrm>
            <a:off x="4011427" y="2454104"/>
            <a:ext cx="6515621" cy="683848"/>
            <a:chOff x="3249427" y="2677128"/>
            <a:chExt cx="6515621" cy="6838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C09C2A-EAAF-4545-B71C-6292824D20BD}"/>
                </a:ext>
              </a:extLst>
            </p:cNvPr>
            <p:cNvSpPr/>
            <p:nvPr/>
          </p:nvSpPr>
          <p:spPr>
            <a:xfrm>
              <a:off x="5173966" y="2677129"/>
              <a:ext cx="2148775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ea typeface="+mn-lt"/>
                  <a:cs typeface="+mn-lt"/>
                </a:rPr>
                <a:t>acceleration</a:t>
              </a:r>
              <a:endParaRPr lang="en-US">
                <a:cs typeface="Calibri" panose="020F0502020204030204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49C91BD-37E5-4AE6-BC51-B8A3743357C8}"/>
                </a:ext>
              </a:extLst>
            </p:cNvPr>
            <p:cNvSpPr/>
            <p:nvPr/>
          </p:nvSpPr>
          <p:spPr>
            <a:xfrm>
              <a:off x="7616273" y="2677128"/>
              <a:ext cx="2148775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ea typeface="+mn-lt"/>
                  <a:cs typeface="+mn-lt"/>
                </a:rPr>
                <a:t>temperature</a:t>
              </a:r>
              <a:endParaRPr lang="en-US" b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FB3F202-C9F7-4579-A896-396FBED1DEA1}"/>
                </a:ext>
              </a:extLst>
            </p:cNvPr>
            <p:cNvSpPr/>
            <p:nvPr/>
          </p:nvSpPr>
          <p:spPr>
            <a:xfrm>
              <a:off x="3249427" y="2677130"/>
              <a:ext cx="1670083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ea typeface="+mn-lt"/>
                  <a:cs typeface="+mn-lt"/>
                </a:rPr>
                <a:t>magnetic</a:t>
              </a:r>
              <a:endParaRPr lang="en-US" b="1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68D4D0-8F6E-44B1-A4A9-F60FC1E9F5A7}"/>
              </a:ext>
            </a:extLst>
          </p:cNvPr>
          <p:cNvGrpSpPr/>
          <p:nvPr/>
        </p:nvGrpSpPr>
        <p:grpSpPr>
          <a:xfrm>
            <a:off x="2741246" y="3788223"/>
            <a:ext cx="5546968" cy="688113"/>
            <a:chOff x="1979246" y="4011247"/>
            <a:chExt cx="5546968" cy="6881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851C87-9A56-4542-A422-CED312D84E7E}"/>
                </a:ext>
              </a:extLst>
            </p:cNvPr>
            <p:cNvSpPr txBox="1"/>
            <p:nvPr/>
          </p:nvSpPr>
          <p:spPr>
            <a:xfrm>
              <a:off x="1979246" y="4011247"/>
              <a:ext cx="554696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for                    in                   :</a:t>
              </a:r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8CEDE9B-AB62-4CCE-9A5A-1B7C4A6F16DE}"/>
                </a:ext>
              </a:extLst>
            </p:cNvPr>
            <p:cNvSpPr/>
            <p:nvPr/>
          </p:nvSpPr>
          <p:spPr>
            <a:xfrm>
              <a:off x="2741427" y="4015514"/>
              <a:ext cx="1670083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sensor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1CC42E7-8252-46C3-B4AF-191F6D4BF9E9}"/>
                </a:ext>
              </a:extLst>
            </p:cNvPr>
            <p:cNvSpPr/>
            <p:nvPr/>
          </p:nvSpPr>
          <p:spPr>
            <a:xfrm>
              <a:off x="5232581" y="4015514"/>
              <a:ext cx="1670083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sensors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5BAE5-743E-4AB1-8A0C-7485F8CE8541}"/>
              </a:ext>
            </a:extLst>
          </p:cNvPr>
          <p:cNvGrpSpPr/>
          <p:nvPr/>
        </p:nvGrpSpPr>
        <p:grpSpPr>
          <a:xfrm>
            <a:off x="3610707" y="4804222"/>
            <a:ext cx="5546968" cy="688113"/>
            <a:chOff x="2848707" y="5027246"/>
            <a:chExt cx="5546968" cy="6881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F9C0C8-4B29-4015-B2CA-381D2193A1F6}"/>
                </a:ext>
              </a:extLst>
            </p:cNvPr>
            <p:cNvSpPr txBox="1"/>
            <p:nvPr/>
          </p:nvSpPr>
          <p:spPr>
            <a:xfrm>
              <a:off x="2848707" y="5027246"/>
              <a:ext cx="554696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print(                  )</a:t>
              </a:r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9050CC8-AF15-4490-B7AE-CE5513D126DF}"/>
                </a:ext>
              </a:extLst>
            </p:cNvPr>
            <p:cNvSpPr/>
            <p:nvPr/>
          </p:nvSpPr>
          <p:spPr>
            <a:xfrm>
              <a:off x="4021197" y="5031513"/>
              <a:ext cx="1670083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sensor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2342FC-8958-4FC8-8BF2-69A8D5F1926F}"/>
              </a:ext>
            </a:extLst>
          </p:cNvPr>
          <p:cNvSpPr/>
          <p:nvPr/>
        </p:nvSpPr>
        <p:spPr>
          <a:xfrm>
            <a:off x="3229889" y="900797"/>
            <a:ext cx="2148775" cy="683846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ea typeface="+mn-lt"/>
                <a:cs typeface="+mn-lt"/>
              </a:rPr>
              <a:t>acceleration</a:t>
            </a:r>
            <a:endParaRPr lang="en-US">
              <a:cs typeface="Calibri" panose="020F050202020403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E35F24-77A0-4E75-89C0-C5E3A5E61233}"/>
              </a:ext>
            </a:extLst>
          </p:cNvPr>
          <p:cNvSpPr/>
          <p:nvPr/>
        </p:nvSpPr>
        <p:spPr>
          <a:xfrm>
            <a:off x="5672196" y="900796"/>
            <a:ext cx="2148775" cy="683846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ea typeface="+mn-lt"/>
                <a:cs typeface="+mn-lt"/>
              </a:rPr>
              <a:t>temperature</a:t>
            </a:r>
            <a:endParaRPr lang="en-US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641308-3214-4175-B9C9-A5A9CF2D0BF0}"/>
              </a:ext>
            </a:extLst>
          </p:cNvPr>
          <p:cNvSpPr/>
          <p:nvPr/>
        </p:nvSpPr>
        <p:spPr>
          <a:xfrm>
            <a:off x="1305350" y="900798"/>
            <a:ext cx="1670083" cy="683846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ea typeface="+mn-lt"/>
                <a:cs typeface="+mn-lt"/>
              </a:rPr>
              <a:t>magnetic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B55391-BB9C-432C-BF85-BF54E000186F}"/>
              </a:ext>
            </a:extLst>
          </p:cNvPr>
          <p:cNvSpPr txBox="1"/>
          <p:nvPr/>
        </p:nvSpPr>
        <p:spPr>
          <a:xfrm>
            <a:off x="7938476" y="955144"/>
            <a:ext cx="32609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- </a:t>
            </a:r>
            <a:r>
              <a:rPr lang="en-US" sz="3200" err="1"/>
              <a:t>переменные</a:t>
            </a:r>
            <a:endParaRPr lang="en-US" sz="3200">
              <a:cs typeface="Calibri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63D5D9C-A3EE-4A9A-8B1B-7A92F0C1F6F8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4" name="Группа 9">
              <a:extLst>
                <a:ext uri="{FF2B5EF4-FFF2-40B4-BE49-F238E27FC236}">
                  <a16:creationId xmlns:a16="http://schemas.microsoft.com/office/drawing/2014/main" id="{5F2F1E3E-7B46-496E-94CD-37BB0D874623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6" name="Прямоугольник 11">
                <a:extLst>
                  <a:ext uri="{FF2B5EF4-FFF2-40B4-BE49-F238E27FC236}">
                    <a16:creationId xmlns:a16="http://schemas.microsoft.com/office/drawing/2014/main" id="{8205AABB-6D46-41C2-8A0A-726A4A078C27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7" name="Рисунок 12">
                <a:extLst>
                  <a:ext uri="{FF2B5EF4-FFF2-40B4-BE49-F238E27FC236}">
                    <a16:creationId xmlns:a16="http://schemas.microsoft.com/office/drawing/2014/main" id="{97F6B6F5-E2CD-4E96-BCBF-7649A5020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8" name="Picture 27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F79A2810-2DEB-491D-9785-9440BBC054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714574-5266-458D-BE85-F0E346203B12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5" name="Рисунок 10">
              <a:extLst>
                <a:ext uri="{FF2B5EF4-FFF2-40B4-BE49-F238E27FC236}">
                  <a16:creationId xmlns:a16="http://schemas.microsoft.com/office/drawing/2014/main" id="{69A4D935-318E-42B2-BFD2-2C077121F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51E8CB3-574E-42CC-9D18-558E873312D4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6. Цикл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for</a:t>
            </a:r>
            <a:endParaRPr lang="ru-RU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55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EF3847-63A3-4CDE-9723-B41B0D7B21B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04F89742-4C3E-4B12-8F60-FD9FB6FE5064}"/>
              </a:ext>
            </a:extLst>
          </p:cNvPr>
          <p:cNvSpPr txBox="1"/>
          <p:nvPr/>
        </p:nvSpPr>
        <p:spPr>
          <a:xfrm>
            <a:off x="1418793" y="4709461"/>
            <a:ext cx="9880921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     </a:t>
            </a:r>
            <a:r>
              <a:rPr lang="en-US" sz="2000" dirty="0" err="1"/>
              <a:t>Оператор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00ADEF"/>
                </a:solidFill>
              </a:rPr>
              <a:t>break </a:t>
            </a:r>
            <a:r>
              <a:rPr lang="en-US" sz="2000" dirty="0" err="1"/>
              <a:t>служит</a:t>
            </a:r>
            <a:r>
              <a:rPr lang="en-US" sz="2000" dirty="0"/>
              <a:t> </a:t>
            </a:r>
            <a:r>
              <a:rPr lang="en-US" sz="2000" dirty="0" err="1"/>
              <a:t>для</a:t>
            </a:r>
            <a:r>
              <a:rPr lang="en-US" sz="2000" dirty="0"/>
              <a:t> </a:t>
            </a:r>
            <a:r>
              <a:rPr lang="en-US" sz="2000" dirty="0" err="1"/>
              <a:t>прерывания</a:t>
            </a:r>
            <a:r>
              <a:rPr lang="en-US" sz="2000" dirty="0"/>
              <a:t> </a:t>
            </a:r>
            <a:r>
              <a:rPr lang="en-US" sz="2000" dirty="0" err="1"/>
              <a:t>цикла</a:t>
            </a:r>
            <a:r>
              <a:rPr lang="en-US" sz="2000" dirty="0"/>
              <a:t>, </a:t>
            </a:r>
            <a:r>
              <a:rPr lang="en-US" sz="2000" dirty="0" err="1"/>
              <a:t>т.е</a:t>
            </a:r>
            <a:r>
              <a:rPr lang="en-US" sz="2000" dirty="0"/>
              <a:t>. </a:t>
            </a:r>
            <a:r>
              <a:rPr lang="en-US" sz="2000" dirty="0" err="1"/>
              <a:t>остановки</a:t>
            </a:r>
            <a:r>
              <a:rPr lang="en-US" sz="2000" dirty="0"/>
              <a:t> </a:t>
            </a:r>
            <a:r>
              <a:rPr lang="en-US" sz="2000" dirty="0" err="1"/>
              <a:t>выполнения</a:t>
            </a:r>
            <a:r>
              <a:rPr lang="en-US" sz="2000" dirty="0"/>
              <a:t> </a:t>
            </a:r>
            <a:r>
              <a:rPr lang="en-US" sz="2000" dirty="0" err="1"/>
              <a:t>команд</a:t>
            </a:r>
            <a:r>
              <a:rPr lang="en-US" sz="2000" dirty="0"/>
              <a:t> </a:t>
            </a:r>
            <a:r>
              <a:rPr lang="en-US" sz="2000" dirty="0" err="1"/>
              <a:t>даже</a:t>
            </a:r>
            <a:r>
              <a:rPr lang="en-US" sz="2000" dirty="0"/>
              <a:t> </a:t>
            </a:r>
            <a:r>
              <a:rPr lang="en-US" sz="2000" dirty="0" err="1"/>
              <a:t>если</a:t>
            </a:r>
            <a:r>
              <a:rPr lang="en-US" sz="2000" dirty="0"/>
              <a:t> </a:t>
            </a:r>
            <a:r>
              <a:rPr lang="en-US" sz="2000" dirty="0" err="1"/>
              <a:t>условие</a:t>
            </a:r>
            <a:r>
              <a:rPr lang="en-US" sz="2000" dirty="0"/>
              <a:t> </a:t>
            </a:r>
            <a:r>
              <a:rPr lang="en-US" sz="2000" dirty="0" err="1"/>
              <a:t>выполнения</a:t>
            </a:r>
            <a:r>
              <a:rPr lang="en-US" sz="2000" dirty="0"/>
              <a:t> </a:t>
            </a:r>
            <a:r>
              <a:rPr lang="en-US" sz="2000" dirty="0" err="1"/>
              <a:t>цикла</a:t>
            </a:r>
            <a:r>
              <a:rPr lang="en-US" sz="2000" dirty="0"/>
              <a:t> </a:t>
            </a:r>
            <a:r>
              <a:rPr lang="en-US" sz="2000" dirty="0" err="1"/>
              <a:t>ещё</a:t>
            </a:r>
            <a:r>
              <a:rPr lang="en-US" sz="2000" dirty="0"/>
              <a:t> </a:t>
            </a:r>
            <a:r>
              <a:rPr lang="en-US" sz="2000" dirty="0" err="1"/>
              <a:t>не</a:t>
            </a:r>
            <a:r>
              <a:rPr lang="en-US" sz="2000" dirty="0"/>
              <a:t> </a:t>
            </a:r>
            <a:r>
              <a:rPr lang="en-US" sz="2000" dirty="0" err="1"/>
              <a:t>приняло</a:t>
            </a:r>
            <a:r>
              <a:rPr lang="en-US" sz="2000" dirty="0"/>
              <a:t> </a:t>
            </a:r>
            <a:r>
              <a:rPr lang="en-US" sz="2000" dirty="0" err="1"/>
              <a:t>значения</a:t>
            </a:r>
            <a:r>
              <a:rPr lang="en-US" sz="2000" dirty="0"/>
              <a:t> False </a:t>
            </a:r>
            <a:r>
              <a:rPr lang="en-US" sz="2000" dirty="0" err="1"/>
              <a:t>или</a:t>
            </a:r>
            <a:r>
              <a:rPr lang="en-US" sz="2000" dirty="0"/>
              <a:t> </a:t>
            </a:r>
            <a:r>
              <a:rPr lang="en-US" sz="2000" dirty="0" err="1"/>
              <a:t>последовательность</a:t>
            </a:r>
            <a:r>
              <a:rPr lang="en-US" sz="2000" dirty="0"/>
              <a:t> </a:t>
            </a:r>
            <a:r>
              <a:rPr lang="en-US" sz="2000" dirty="0" err="1"/>
              <a:t>элементов</a:t>
            </a:r>
            <a:r>
              <a:rPr lang="en-US" sz="2000" dirty="0"/>
              <a:t> </a:t>
            </a:r>
            <a:r>
              <a:rPr lang="en-US" sz="2000" dirty="0" err="1"/>
              <a:t>не</a:t>
            </a:r>
            <a:r>
              <a:rPr lang="en-US" sz="2000" dirty="0"/>
              <a:t> </a:t>
            </a:r>
            <a:r>
              <a:rPr lang="en-US" sz="2000" dirty="0" err="1"/>
              <a:t>закончилась</a:t>
            </a:r>
            <a:r>
              <a:rPr lang="en-US" sz="2000" dirty="0"/>
              <a:t>.​</a:t>
            </a:r>
            <a:r>
              <a:rPr lang="en-US" sz="2000" dirty="0">
                <a:cs typeface="Calibri"/>
              </a:rPr>
              <a:t>​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98FCC66-386A-4A3A-97CC-27BC5D5F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444" y="925786"/>
            <a:ext cx="4855579" cy="3237053"/>
          </a:xfrm>
          <a:prstGeom prst="rect">
            <a:avLst/>
          </a:prstGeom>
        </p:spPr>
      </p:pic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CE657AF6-D6BF-4098-A873-BFDD379BC156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8" name="Группа 9">
              <a:extLst>
                <a:ext uri="{FF2B5EF4-FFF2-40B4-BE49-F238E27FC236}">
                  <a16:creationId xmlns:a16="http://schemas.microsoft.com/office/drawing/2014/main" id="{C9A03177-3A3D-497E-9809-F79503EF13E7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>
                <a:extLst>
                  <a:ext uri="{FF2B5EF4-FFF2-40B4-BE49-F238E27FC236}">
                    <a16:creationId xmlns:a16="http://schemas.microsoft.com/office/drawing/2014/main" id="{BD36FA67-BC06-4E9A-997B-1733F5C345B8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FB388CBC-38B4-4732-AD97-B97248864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13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3686B1BC-8FBF-423C-A087-F7EC9CE9E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58BBEFD-5782-4A11-BE57-08B3F5AA10B4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0" name="Рисунок 10">
              <a:extLst>
                <a:ext uri="{FF2B5EF4-FFF2-40B4-BE49-F238E27FC236}">
                  <a16:creationId xmlns:a16="http://schemas.microsoft.com/office/drawing/2014/main" id="{9EE08B60-728B-4AD6-92F0-44FDC81D7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5205939-D5E5-4331-989A-5887CD4CE7CC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5. Оператор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163205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UNEPG является совместным проектом </a:t>
            </a:r>
            <a:r>
              <a:rPr lang="ru-RU" sz="2000" dirty="0">
                <a:solidFill>
                  <a:srgbClr val="00B0F0"/>
                </a:solidFill>
                <a:latin typeface="Futura Md BT" panose="020B0602020204020303" pitchFamily="34" charset="0"/>
              </a:rPr>
              <a:t>ЮНИСЕФ Казахстан </a:t>
            </a:r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и Казахского национального университета имени аль–</a:t>
            </a:r>
            <a:r>
              <a:rPr lang="ru-RU" sz="2000" dirty="0" err="1">
                <a:solidFill>
                  <a:srgbClr val="074D67"/>
                </a:solidFill>
                <a:latin typeface="Futura Md BT" panose="020B0602020204020303" pitchFamily="34" charset="0"/>
              </a:rPr>
              <a:t>Фараби</a:t>
            </a:r>
            <a:endParaRPr lang="ru-RU" sz="2000" dirty="0">
              <a:solidFill>
                <a:srgbClr val="074D67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Запусти свою мечту</a:t>
            </a:r>
            <a:r>
              <a:rPr lang="en-US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: </a:t>
            </a:r>
            <a:r>
              <a:rPr lang="ru-RU" sz="2800" dirty="0">
                <a:solidFill>
                  <a:prstClr val="black"/>
                </a:solidFill>
                <a:latin typeface="Futura Md BT" panose="020B0602020204020303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93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493" y="1217513"/>
            <a:ext cx="7585788" cy="38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601371" y="215648"/>
            <a:ext cx="117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Основы</a:t>
            </a:r>
            <a:r>
              <a:rPr lang="en-US" sz="3200" b="1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программирования</a:t>
            </a:r>
            <a:r>
              <a:rPr lang="en-US" sz="3200" b="1" i="0" u="none" strike="noStrike" cap="none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в Python</a:t>
            </a:r>
            <a:endParaRPr lang="en-US" sz="3200" b="1" dirty="0">
              <a:solidFill>
                <a:srgbClr val="001D3C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093933" y="1002751"/>
            <a:ext cx="6976755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b="1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8FFD09E8-193C-499F-BBB1-08D400438D6F}"/>
              </a:ext>
            </a:extLst>
          </p:cNvPr>
          <p:cNvSpPr txBox="1"/>
          <p:nvPr/>
        </p:nvSpPr>
        <p:spPr>
          <a:xfrm>
            <a:off x="7004615" y="1792628"/>
            <a:ext cx="64191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1) </a:t>
            </a:r>
            <a:r>
              <a:rPr lang="en-US" sz="2000" dirty="0" err="1">
                <a:solidFill>
                  <a:schemeClr val="dk1"/>
                </a:solidFill>
              </a:rPr>
              <a:t>Поток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команд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10" name="Google Shape;107;p15">
            <a:extLst>
              <a:ext uri="{FF2B5EF4-FFF2-40B4-BE49-F238E27FC236}">
                <a16:creationId xmlns:a16="http://schemas.microsoft.com/office/drawing/2014/main" id="{7C97EF4E-E55A-4CA9-8A44-C47063C326B3}"/>
              </a:ext>
            </a:extLst>
          </p:cNvPr>
          <p:cNvSpPr txBox="1"/>
          <p:nvPr/>
        </p:nvSpPr>
        <p:spPr>
          <a:xfrm>
            <a:off x="7004616" y="2192214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2) </a:t>
            </a:r>
            <a:r>
              <a:rPr lang="en-US" sz="2000" dirty="0" err="1">
                <a:solidFill>
                  <a:schemeClr val="dk1"/>
                </a:solidFill>
              </a:rPr>
              <a:t>Операторы</a:t>
            </a:r>
            <a:r>
              <a:rPr lang="en-US" sz="2000" dirty="0">
                <a:solidFill>
                  <a:schemeClr val="dk1"/>
                </a:solidFill>
              </a:rPr>
              <a:t> </a:t>
            </a:r>
            <a:r>
              <a:rPr lang="en-US" sz="2000" dirty="0" err="1">
                <a:solidFill>
                  <a:schemeClr val="dk1"/>
                </a:solidFill>
              </a:rPr>
              <a:t>управления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потоком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1" name="Google Shape;107;p15">
            <a:extLst>
              <a:ext uri="{FF2B5EF4-FFF2-40B4-BE49-F238E27FC236}">
                <a16:creationId xmlns:a16="http://schemas.microsoft.com/office/drawing/2014/main" id="{A91F13FC-83A2-425B-BF14-62E9F76FA44F}"/>
              </a:ext>
            </a:extLst>
          </p:cNvPr>
          <p:cNvSpPr txBox="1"/>
          <p:nvPr/>
        </p:nvSpPr>
        <p:spPr>
          <a:xfrm>
            <a:off x="7004615" y="2591799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3) </a:t>
            </a:r>
            <a:r>
              <a:rPr lang="en-US" sz="2000" dirty="0" err="1">
                <a:solidFill>
                  <a:schemeClr val="dk1"/>
                </a:solidFill>
              </a:rPr>
              <a:t>Функция</a:t>
            </a:r>
            <a:r>
              <a:rPr lang="en-US" sz="2000" dirty="0">
                <a:solidFill>
                  <a:schemeClr val="dk1"/>
                </a:solidFill>
              </a:rPr>
              <a:t> input();</a:t>
            </a:r>
          </a:p>
        </p:txBody>
      </p:sp>
      <p:sp>
        <p:nvSpPr>
          <p:cNvPr id="12" name="Google Shape;107;p15">
            <a:extLst>
              <a:ext uri="{FF2B5EF4-FFF2-40B4-BE49-F238E27FC236}">
                <a16:creationId xmlns:a16="http://schemas.microsoft.com/office/drawing/2014/main" id="{88FA4D31-4CDB-4F95-AB63-C5EC7B168E11}"/>
              </a:ext>
            </a:extLst>
          </p:cNvPr>
          <p:cNvSpPr txBox="1"/>
          <p:nvPr/>
        </p:nvSpPr>
        <p:spPr>
          <a:xfrm>
            <a:off x="7004616" y="2991385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4) </a:t>
            </a:r>
            <a:r>
              <a:rPr lang="en-US" sz="2000" dirty="0" err="1">
                <a:solidFill>
                  <a:schemeClr val="dk1"/>
                </a:solidFill>
              </a:rPr>
              <a:t>Оператор</a:t>
            </a:r>
            <a:r>
              <a:rPr lang="en-US" sz="2000" dirty="0">
                <a:solidFill>
                  <a:schemeClr val="dk1"/>
                </a:solidFill>
              </a:rPr>
              <a:t> if;</a:t>
            </a:r>
          </a:p>
        </p:txBody>
      </p:sp>
      <p:sp>
        <p:nvSpPr>
          <p:cNvPr id="13" name="Google Shape;107;p15">
            <a:extLst>
              <a:ext uri="{FF2B5EF4-FFF2-40B4-BE49-F238E27FC236}">
                <a16:creationId xmlns:a16="http://schemas.microsoft.com/office/drawing/2014/main" id="{1898BD93-BF7C-4137-BEC9-9170156CBBE9}"/>
              </a:ext>
            </a:extLst>
          </p:cNvPr>
          <p:cNvSpPr txBox="1"/>
          <p:nvPr/>
        </p:nvSpPr>
        <p:spPr>
          <a:xfrm>
            <a:off x="7004616" y="3390970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5) </a:t>
            </a:r>
            <a:r>
              <a:rPr lang="en-US" sz="2000" dirty="0" err="1">
                <a:solidFill>
                  <a:schemeClr val="dk1"/>
                </a:solidFill>
              </a:rPr>
              <a:t>Операторы</a:t>
            </a:r>
            <a:r>
              <a:rPr lang="en-US" sz="2000" dirty="0">
                <a:solidFill>
                  <a:schemeClr val="dk1"/>
                </a:solidFill>
              </a:rPr>
              <a:t> while;</a:t>
            </a:r>
            <a:endParaRPr lang="en-US" sz="3200" b="1" dirty="0">
              <a:solidFill>
                <a:schemeClr val="dk1"/>
              </a:solidFill>
            </a:endParaRPr>
          </a:p>
        </p:txBody>
      </p:sp>
      <p:grpSp>
        <p:nvGrpSpPr>
          <p:cNvPr id="14" name="Группа 8">
            <a:extLst>
              <a:ext uri="{FF2B5EF4-FFF2-40B4-BE49-F238E27FC236}">
                <a16:creationId xmlns:a16="http://schemas.microsoft.com/office/drawing/2014/main" id="{A438F283-9C52-4AB2-B523-5B6EE62F483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5" name="Группа 9">
              <a:extLst>
                <a:ext uri="{FF2B5EF4-FFF2-40B4-BE49-F238E27FC236}">
                  <a16:creationId xmlns:a16="http://schemas.microsoft.com/office/drawing/2014/main" id="{27726B12-E661-4D00-9822-F835E86423D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7" name="Прямоугольник 11">
                <a:extLst>
                  <a:ext uri="{FF2B5EF4-FFF2-40B4-BE49-F238E27FC236}">
                    <a16:creationId xmlns:a16="http://schemas.microsoft.com/office/drawing/2014/main" id="{1AB42C44-60B0-4242-8530-28C8ADD4A0B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" name="Рисунок 12">
                <a:extLst>
                  <a:ext uri="{FF2B5EF4-FFF2-40B4-BE49-F238E27FC236}">
                    <a16:creationId xmlns:a16="http://schemas.microsoft.com/office/drawing/2014/main" id="{331181D7-A416-4466-AB00-5C0643C9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9" name="Picture 1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4B236F53-92AC-4A8A-A4AF-49256CBE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1AAF2975-427A-4F58-910A-412192C37CD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C28ABBA4-CE70-4499-8B7C-9D4C132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E6168789-B1D3-497B-A23E-974550BE24C2}"/>
              </a:ext>
            </a:extLst>
          </p:cNvPr>
          <p:cNvSpPr txBox="1"/>
          <p:nvPr/>
        </p:nvSpPr>
        <p:spPr>
          <a:xfrm>
            <a:off x="7008333" y="3794272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6) </a:t>
            </a:r>
            <a:r>
              <a:rPr lang="en-US" sz="2000" dirty="0" err="1">
                <a:solidFill>
                  <a:schemeClr val="dk1"/>
                </a:solidFill>
              </a:rPr>
              <a:t>Цикл</a:t>
            </a:r>
            <a:r>
              <a:rPr lang="en-US" sz="2000" dirty="0">
                <a:solidFill>
                  <a:schemeClr val="dk1"/>
                </a:solidFill>
              </a:rPr>
              <a:t> for;</a:t>
            </a:r>
            <a:endParaRPr lang="en-US" sz="3200" b="1" dirty="0">
              <a:solidFill>
                <a:schemeClr val="dk1"/>
              </a:solidFill>
            </a:endParaRPr>
          </a:p>
        </p:txBody>
      </p:sp>
      <p:sp>
        <p:nvSpPr>
          <p:cNvPr id="2" name="Google Shape;107;p15">
            <a:extLst>
              <a:ext uri="{FF2B5EF4-FFF2-40B4-BE49-F238E27FC236}">
                <a16:creationId xmlns:a16="http://schemas.microsoft.com/office/drawing/2014/main" id="{2CE845FB-9A48-4B81-9D0E-157A97DD1ACD}"/>
              </a:ext>
            </a:extLst>
          </p:cNvPr>
          <p:cNvSpPr txBox="1"/>
          <p:nvPr/>
        </p:nvSpPr>
        <p:spPr>
          <a:xfrm>
            <a:off x="7002757" y="4197574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7) </a:t>
            </a:r>
            <a:r>
              <a:rPr lang="en-US" sz="2000" dirty="0" err="1">
                <a:solidFill>
                  <a:schemeClr val="dk1"/>
                </a:solidFill>
              </a:rPr>
              <a:t>Оператор</a:t>
            </a:r>
            <a:r>
              <a:rPr lang="en-US" sz="2000" dirty="0">
                <a:solidFill>
                  <a:schemeClr val="dk1"/>
                </a:solidFill>
              </a:rPr>
              <a:t> break;</a:t>
            </a:r>
            <a:endParaRPr lang="en-US" sz="3200" b="1" dirty="0">
              <a:solidFill>
                <a:schemeClr val="dk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36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Down 20">
            <a:extLst>
              <a:ext uri="{FF2B5EF4-FFF2-40B4-BE49-F238E27FC236}">
                <a16:creationId xmlns:a16="http://schemas.microsoft.com/office/drawing/2014/main" id="{AC2CE21A-CCE0-41E2-8C7D-1448F3478624}"/>
              </a:ext>
            </a:extLst>
          </p:cNvPr>
          <p:cNvSpPr/>
          <p:nvPr/>
        </p:nvSpPr>
        <p:spPr>
          <a:xfrm>
            <a:off x="6604640" y="1194816"/>
            <a:ext cx="487325" cy="3845441"/>
          </a:xfrm>
          <a:prstGeom prst="downArrow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6C3A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026A42-6FBC-4ED2-9FB2-135803A9C083}"/>
              </a:ext>
            </a:extLst>
          </p:cNvPr>
          <p:cNvSpPr txBox="1"/>
          <p:nvPr/>
        </p:nvSpPr>
        <p:spPr>
          <a:xfrm>
            <a:off x="7163411" y="2710824"/>
            <a:ext cx="42406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err="1"/>
              <a:t>Процесс</a:t>
            </a:r>
            <a:r>
              <a:rPr lang="en-US" sz="2800" i="1"/>
              <a:t> </a:t>
            </a:r>
            <a:r>
              <a:rPr lang="en-US" sz="2800" i="1" err="1"/>
              <a:t>исполнения</a:t>
            </a:r>
            <a:r>
              <a:rPr lang="en-US" sz="2800" i="1"/>
              <a:t> </a:t>
            </a:r>
            <a:r>
              <a:rPr lang="en-US" sz="2800" i="1" err="1"/>
              <a:t>кода</a:t>
            </a:r>
            <a:endParaRPr lang="en-US" sz="2800" i="1">
              <a:cs typeface="Calibri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420D0E-3CB6-470C-94C4-B26A36E83952}"/>
              </a:ext>
            </a:extLst>
          </p:cNvPr>
          <p:cNvGrpSpPr/>
          <p:nvPr/>
        </p:nvGrpSpPr>
        <p:grpSpPr>
          <a:xfrm>
            <a:off x="1023950" y="738357"/>
            <a:ext cx="3677457" cy="918307"/>
            <a:chOff x="1061120" y="961382"/>
            <a:chExt cx="3677457" cy="9183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E46C400-3D3D-464B-8CCF-22C38967657B}"/>
                </a:ext>
              </a:extLst>
            </p:cNvPr>
            <p:cNvSpPr/>
            <p:nvPr/>
          </p:nvSpPr>
          <p:spPr>
            <a:xfrm>
              <a:off x="1061120" y="961382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12682C-3151-40B3-99BC-AAE7E7DB71E4}"/>
                </a:ext>
              </a:extLst>
            </p:cNvPr>
            <p:cNvSpPr txBox="1"/>
            <p:nvPr/>
          </p:nvSpPr>
          <p:spPr>
            <a:xfrm>
              <a:off x="1995377" y="1118192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= 3</a:t>
              </a:r>
              <a:endParaRPr lang="en-US" sz="3600">
                <a:cs typeface="Calibr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4BED5-945F-49EC-93A7-7657B91B7AF2}"/>
              </a:ext>
            </a:extLst>
          </p:cNvPr>
          <p:cNvGrpSpPr/>
          <p:nvPr/>
        </p:nvGrpSpPr>
        <p:grpSpPr>
          <a:xfrm>
            <a:off x="1023950" y="2058566"/>
            <a:ext cx="3677457" cy="918307"/>
            <a:chOff x="1061120" y="2281591"/>
            <a:chExt cx="3677457" cy="91830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46CA03E-8A6F-4072-9587-276E8B036043}"/>
                </a:ext>
              </a:extLst>
            </p:cNvPr>
            <p:cNvSpPr/>
            <p:nvPr/>
          </p:nvSpPr>
          <p:spPr>
            <a:xfrm>
              <a:off x="1061120" y="2281591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B1A12-B2D1-43F8-B7E0-35D969D3734C}"/>
                </a:ext>
              </a:extLst>
            </p:cNvPr>
            <p:cNvSpPr txBox="1"/>
            <p:nvPr/>
          </p:nvSpPr>
          <p:spPr>
            <a:xfrm>
              <a:off x="1995377" y="2402959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= 2</a:t>
              </a:r>
              <a:endParaRPr lang="en-US" sz="3600"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620745-1940-450C-B712-541C9A823E05}"/>
              </a:ext>
            </a:extLst>
          </p:cNvPr>
          <p:cNvGrpSpPr/>
          <p:nvPr/>
        </p:nvGrpSpPr>
        <p:grpSpPr>
          <a:xfrm>
            <a:off x="1023950" y="3440798"/>
            <a:ext cx="1364876" cy="918307"/>
            <a:chOff x="1061120" y="3663823"/>
            <a:chExt cx="1364876" cy="91830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A224D9-6146-41C5-B3C7-179236DC97F8}"/>
                </a:ext>
              </a:extLst>
            </p:cNvPr>
            <p:cNvSpPr/>
            <p:nvPr/>
          </p:nvSpPr>
          <p:spPr>
            <a:xfrm>
              <a:off x="1061120" y="3663823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5E4B62-A989-47E2-B5E9-CD731F8AA272}"/>
                </a:ext>
              </a:extLst>
            </p:cNvPr>
            <p:cNvSpPr txBox="1"/>
            <p:nvPr/>
          </p:nvSpPr>
          <p:spPr>
            <a:xfrm>
              <a:off x="1995377" y="3794052"/>
              <a:ext cx="43061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=</a:t>
              </a:r>
              <a:endParaRPr lang="en-US" sz="3600">
                <a:cs typeface="Calibr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529700-C4A8-4A56-B679-CB171E92339C}"/>
              </a:ext>
            </a:extLst>
          </p:cNvPr>
          <p:cNvGrpSpPr/>
          <p:nvPr/>
        </p:nvGrpSpPr>
        <p:grpSpPr>
          <a:xfrm>
            <a:off x="2441624" y="3440798"/>
            <a:ext cx="2642917" cy="918307"/>
            <a:chOff x="2478794" y="3663823"/>
            <a:chExt cx="2642917" cy="91830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A3CB1F8-41B4-4E26-87F8-F8D8E074D27A}"/>
                </a:ext>
              </a:extLst>
            </p:cNvPr>
            <p:cNvSpPr/>
            <p:nvPr/>
          </p:nvSpPr>
          <p:spPr>
            <a:xfrm>
              <a:off x="2478794" y="3663823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a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ED8BABD-F346-48CB-AB2D-2BB44B0F870E}"/>
                </a:ext>
              </a:extLst>
            </p:cNvPr>
            <p:cNvSpPr/>
            <p:nvPr/>
          </p:nvSpPr>
          <p:spPr>
            <a:xfrm>
              <a:off x="4233166" y="3663823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BDB55E-ADE7-400F-8B85-EE519612D6C4}"/>
                </a:ext>
              </a:extLst>
            </p:cNvPr>
            <p:cNvSpPr txBox="1"/>
            <p:nvPr/>
          </p:nvSpPr>
          <p:spPr>
            <a:xfrm>
              <a:off x="3581400" y="3794052"/>
              <a:ext cx="43061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cs typeface="Calibri"/>
                </a:rPr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C35847-652D-49F4-A2EC-C42E05749454}"/>
              </a:ext>
            </a:extLst>
          </p:cNvPr>
          <p:cNvGrpSpPr/>
          <p:nvPr/>
        </p:nvGrpSpPr>
        <p:grpSpPr>
          <a:xfrm>
            <a:off x="1021212" y="4805310"/>
            <a:ext cx="2743200" cy="918307"/>
            <a:chOff x="1058382" y="5028335"/>
            <a:chExt cx="2743200" cy="9183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4DD064-DB6F-4BD8-8E2C-33403A659749}"/>
                </a:ext>
              </a:extLst>
            </p:cNvPr>
            <p:cNvSpPr txBox="1"/>
            <p:nvPr/>
          </p:nvSpPr>
          <p:spPr>
            <a:xfrm>
              <a:off x="1058382" y="5178499"/>
              <a:ext cx="27432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600"/>
                <a:t>print(            )</a:t>
              </a:r>
              <a:endParaRPr lang="en-US" sz="3600">
                <a:cs typeface="Calibri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44B9FD6-171C-4C22-8FC1-A61B70D60455}"/>
                </a:ext>
              </a:extLst>
            </p:cNvPr>
            <p:cNvSpPr/>
            <p:nvPr/>
          </p:nvSpPr>
          <p:spPr>
            <a:xfrm>
              <a:off x="2345886" y="5028335"/>
              <a:ext cx="888545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1F692E-2074-49BF-A4DD-8B54D5647945}"/>
              </a:ext>
            </a:extLst>
          </p:cNvPr>
          <p:cNvSpPr txBox="1"/>
          <p:nvPr/>
        </p:nvSpPr>
        <p:spPr>
          <a:xfrm>
            <a:off x="3795646" y="495658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00ADEF"/>
                </a:solidFill>
              </a:rPr>
              <a:t>=&gt; 5</a:t>
            </a:r>
            <a:endParaRPr lang="en-US" dirty="0">
              <a:solidFill>
                <a:srgbClr val="00ADEF"/>
              </a:solidFill>
              <a:cs typeface="Calibri"/>
            </a:endParaRPr>
          </a:p>
        </p:txBody>
      </p:sp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A55F7936-9CD4-47E3-B573-0BA46B9A2913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7" name="Группа 9">
              <a:extLst>
                <a:ext uri="{FF2B5EF4-FFF2-40B4-BE49-F238E27FC236}">
                  <a16:creationId xmlns:a16="http://schemas.microsoft.com/office/drawing/2014/main" id="{4BB063F4-1E23-4282-9869-8DD4AF42CA0E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9" name="Прямоугольник 11">
                <a:extLst>
                  <a:ext uri="{FF2B5EF4-FFF2-40B4-BE49-F238E27FC236}">
                    <a16:creationId xmlns:a16="http://schemas.microsoft.com/office/drawing/2014/main" id="{3B43FC41-6BF7-45DF-8789-50FDEF8F9E1F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" name="Рисунок 12">
                <a:extLst>
                  <a:ext uri="{FF2B5EF4-FFF2-40B4-BE49-F238E27FC236}">
                    <a16:creationId xmlns:a16="http://schemas.microsoft.com/office/drawing/2014/main" id="{101FE2CF-185A-45B7-BB5A-5C8EDC9FC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1" name="Picture 30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39EC5297-7610-4DFE-9EA6-15A3B5DB5B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472CB4-9EB6-4E59-9335-AF744109C78E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8" name="Рисунок 10">
              <a:extLst>
                <a:ext uri="{FF2B5EF4-FFF2-40B4-BE49-F238E27FC236}">
                  <a16:creationId xmlns:a16="http://schemas.microsoft.com/office/drawing/2014/main" id="{E811EC26-BE67-4A3A-B952-51490BC9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D028CA67-A5D0-42FA-ACF4-DB8F9129CAF3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1. Поток команд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51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E015FD-343C-4BD2-83D1-086228E5C4C9}"/>
              </a:ext>
            </a:extLst>
          </p:cNvPr>
          <p:cNvGrpSpPr/>
          <p:nvPr/>
        </p:nvGrpSpPr>
        <p:grpSpPr>
          <a:xfrm>
            <a:off x="604533" y="1118030"/>
            <a:ext cx="4913328" cy="4213702"/>
            <a:chOff x="781094" y="1424688"/>
            <a:chExt cx="4913328" cy="4213702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F0EDDC26-BB08-4EBE-9C32-E1E951A5D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094" y="1424688"/>
              <a:ext cx="4913328" cy="33198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978A86-3D30-48D5-B40B-15B41995B072}"/>
                </a:ext>
              </a:extLst>
            </p:cNvPr>
            <p:cNvSpPr txBox="1"/>
            <p:nvPr/>
          </p:nvSpPr>
          <p:spPr>
            <a:xfrm>
              <a:off x="1461476" y="5115170"/>
              <a:ext cx="341727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print("</a:t>
              </a:r>
              <a:r>
                <a:rPr lang="en-US" sz="2800" err="1">
                  <a:cs typeface="Calibri"/>
                </a:rPr>
                <a:t>Доброе</a:t>
              </a:r>
              <a:r>
                <a:rPr lang="en-US" sz="2800">
                  <a:cs typeface="Calibri"/>
                </a:rPr>
                <a:t> </a:t>
              </a:r>
              <a:r>
                <a:rPr lang="en-US" sz="2800" err="1">
                  <a:cs typeface="Calibri"/>
                </a:rPr>
                <a:t>утро</a:t>
              </a:r>
              <a:r>
                <a:rPr lang="en-US" sz="2800">
                  <a:cs typeface="Calibri"/>
                </a:rPr>
                <a:t>")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D3FC880-AD56-4A04-8FB5-DABBD574E8E7}"/>
              </a:ext>
            </a:extLst>
          </p:cNvPr>
          <p:cNvGrpSpPr/>
          <p:nvPr/>
        </p:nvGrpSpPr>
        <p:grpSpPr>
          <a:xfrm>
            <a:off x="6667763" y="1119665"/>
            <a:ext cx="4922071" cy="4212067"/>
            <a:chOff x="6844324" y="1426323"/>
            <a:chExt cx="4922071" cy="4212067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B066970-94B9-494C-800D-541F18AA3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56" t="1394" r="715" b="-1742"/>
            <a:stretch/>
          </p:blipFill>
          <p:spPr>
            <a:xfrm>
              <a:off x="6844324" y="1426323"/>
              <a:ext cx="4922071" cy="332150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7DA238-B73B-40A9-B1E7-38FD8EE59944}"/>
                </a:ext>
              </a:extLst>
            </p:cNvPr>
            <p:cNvSpPr txBox="1"/>
            <p:nvPr/>
          </p:nvSpPr>
          <p:spPr>
            <a:xfrm>
              <a:off x="7596552" y="5115170"/>
              <a:ext cx="372012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print("</a:t>
              </a:r>
              <a:r>
                <a:rPr lang="en-US" sz="2800" err="1">
                  <a:cs typeface="Calibri"/>
                </a:rPr>
                <a:t>Добрый</a:t>
              </a:r>
              <a:r>
                <a:rPr lang="en-US" sz="2800">
                  <a:cs typeface="Calibri"/>
                </a:rPr>
                <a:t> </a:t>
              </a:r>
              <a:r>
                <a:rPr lang="en-US" sz="2800" err="1">
                  <a:cs typeface="Calibri"/>
                </a:rPr>
                <a:t>вечер</a:t>
              </a:r>
              <a:r>
                <a:rPr lang="en-US" sz="2800">
                  <a:cs typeface="Calibri"/>
                </a:rPr>
                <a:t> ")</a:t>
              </a:r>
            </a:p>
          </p:txBody>
        </p:sp>
      </p:grpSp>
      <p:grpSp>
        <p:nvGrpSpPr>
          <p:cNvPr id="4" name="Группа 8">
            <a:extLst>
              <a:ext uri="{FF2B5EF4-FFF2-40B4-BE49-F238E27FC236}">
                <a16:creationId xmlns:a16="http://schemas.microsoft.com/office/drawing/2014/main" id="{15986277-A88D-427E-BE49-C9C386E43240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1" name="Группа 9">
              <a:extLst>
                <a:ext uri="{FF2B5EF4-FFF2-40B4-BE49-F238E27FC236}">
                  <a16:creationId xmlns:a16="http://schemas.microsoft.com/office/drawing/2014/main" id="{B2939662-D851-422C-AC39-20337582FB0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1">
                <a:extLst>
                  <a:ext uri="{FF2B5EF4-FFF2-40B4-BE49-F238E27FC236}">
                    <a16:creationId xmlns:a16="http://schemas.microsoft.com/office/drawing/2014/main" id="{BF8100C1-03DA-4BBC-A351-EF7F14F928D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Рисунок 12">
                <a:extLst>
                  <a:ext uri="{FF2B5EF4-FFF2-40B4-BE49-F238E27FC236}">
                    <a16:creationId xmlns:a16="http://schemas.microsoft.com/office/drawing/2014/main" id="{B4CCA39D-CA54-439A-9A5D-EE5B0D4F2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14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FA1C6599-4485-44F9-A910-FEAEE56F0B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06601C6-D9CA-41B1-881B-5B7BD07149EE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2" name="Рисунок 10">
              <a:extLst>
                <a:ext uri="{FF2B5EF4-FFF2-40B4-BE49-F238E27FC236}">
                  <a16:creationId xmlns:a16="http://schemas.microsoft.com/office/drawing/2014/main" id="{B9C58F99-EE31-4814-8AB0-220D2F22A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A1699C2-D566-4710-AF4D-3D2997C81744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1. Поток команд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54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35209-BAEE-4C53-B2E2-84DD0F454FDC}"/>
              </a:ext>
            </a:extLst>
          </p:cNvPr>
          <p:cNvSpPr txBox="1"/>
          <p:nvPr/>
        </p:nvSpPr>
        <p:spPr>
          <a:xfrm>
            <a:off x="3766271" y="878456"/>
            <a:ext cx="4661452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cs typeface="Calibri"/>
              </a:rPr>
              <a:t>Операторы</a:t>
            </a:r>
            <a:r>
              <a:rPr lang="en-US" sz="2400" b="1">
                <a:cs typeface="Calibri"/>
              </a:rPr>
              <a:t> </a:t>
            </a:r>
            <a:r>
              <a:rPr lang="en-US" sz="2400" b="1" err="1">
                <a:cs typeface="Calibri"/>
              </a:rPr>
              <a:t>управления</a:t>
            </a:r>
            <a:r>
              <a:rPr lang="en-US" sz="2400" b="1">
                <a:cs typeface="Calibri"/>
              </a:rPr>
              <a:t> </a:t>
            </a:r>
            <a:r>
              <a:rPr lang="en-US" sz="2400" b="1" err="1">
                <a:cs typeface="Calibri"/>
              </a:rPr>
              <a:t>потоком</a:t>
            </a:r>
            <a:endParaRPr lang="en-US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68910-25AF-4A1F-B77D-CB0330C012E3}"/>
              </a:ext>
            </a:extLst>
          </p:cNvPr>
          <p:cNvGrpSpPr/>
          <p:nvPr/>
        </p:nvGrpSpPr>
        <p:grpSpPr>
          <a:xfrm>
            <a:off x="4944151" y="1910334"/>
            <a:ext cx="2080845" cy="2898050"/>
            <a:chOff x="5003798" y="904131"/>
            <a:chExt cx="2080845" cy="28980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57FFD7-7428-4F14-A268-598B22850F17}"/>
                </a:ext>
              </a:extLst>
            </p:cNvPr>
            <p:cNvSpPr/>
            <p:nvPr/>
          </p:nvSpPr>
          <p:spPr>
            <a:xfrm>
              <a:off x="5003798" y="1897183"/>
              <a:ext cx="2080845" cy="1904998"/>
            </a:xfrm>
            <a:prstGeom prst="ellipse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>
                  <a:cs typeface="Calibri"/>
                </a:rPr>
                <a:t>FOR</a:t>
              </a:r>
              <a:endParaRPr lang="en-US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C42F4B1E-DD3D-4F09-B323-B0EFE14BDAB7}"/>
                </a:ext>
              </a:extLst>
            </p:cNvPr>
            <p:cNvSpPr/>
            <p:nvPr/>
          </p:nvSpPr>
          <p:spPr>
            <a:xfrm>
              <a:off x="5801174" y="904131"/>
              <a:ext cx="488461" cy="762000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B2E60C-C8F2-490A-A884-DD4513691665}"/>
              </a:ext>
            </a:extLst>
          </p:cNvPr>
          <p:cNvGrpSpPr/>
          <p:nvPr/>
        </p:nvGrpSpPr>
        <p:grpSpPr>
          <a:xfrm>
            <a:off x="2257614" y="1773565"/>
            <a:ext cx="2110153" cy="2927360"/>
            <a:chOff x="2317261" y="767362"/>
            <a:chExt cx="2110153" cy="29273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D962177-732B-4684-8252-7BA92B24DA02}"/>
                </a:ext>
              </a:extLst>
            </p:cNvPr>
            <p:cNvSpPr/>
            <p:nvPr/>
          </p:nvSpPr>
          <p:spPr>
            <a:xfrm>
              <a:off x="2317261" y="1897184"/>
              <a:ext cx="2110153" cy="1797538"/>
            </a:xfrm>
            <a:prstGeom prst="ellipse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rgbClr val="FFFFFF"/>
                  </a:solidFill>
                  <a:cs typeface="Calibri"/>
                </a:rPr>
                <a:t>IF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09495F79-D4D5-441B-B40D-BF58944B4F80}"/>
                </a:ext>
              </a:extLst>
            </p:cNvPr>
            <p:cNvSpPr/>
            <p:nvPr/>
          </p:nvSpPr>
          <p:spPr>
            <a:xfrm rot="2040000">
              <a:off x="3886404" y="767362"/>
              <a:ext cx="488461" cy="762000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EE0B7A-6CE8-4688-9901-FE9A80C07FA9}"/>
              </a:ext>
            </a:extLst>
          </p:cNvPr>
          <p:cNvGrpSpPr/>
          <p:nvPr/>
        </p:nvGrpSpPr>
        <p:grpSpPr>
          <a:xfrm>
            <a:off x="7460910" y="1841948"/>
            <a:ext cx="2328778" cy="2966437"/>
            <a:chOff x="7520557" y="835745"/>
            <a:chExt cx="2328778" cy="296643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62708E-07B5-4485-9CE8-694C49C210B1}"/>
                </a:ext>
              </a:extLst>
            </p:cNvPr>
            <p:cNvSpPr/>
            <p:nvPr/>
          </p:nvSpPr>
          <p:spPr>
            <a:xfrm>
              <a:off x="7768489" y="1897183"/>
              <a:ext cx="2080846" cy="1904999"/>
            </a:xfrm>
            <a:prstGeom prst="ellipse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3600">
                  <a:cs typeface="Calibri"/>
                </a:rPr>
                <a:t>WHILE</a:t>
              </a:r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D501D2F4-8686-44F0-B965-47C8056EE88D}"/>
                </a:ext>
              </a:extLst>
            </p:cNvPr>
            <p:cNvSpPr/>
            <p:nvPr/>
          </p:nvSpPr>
          <p:spPr>
            <a:xfrm rot="-2100000">
              <a:off x="7520557" y="835745"/>
              <a:ext cx="488461" cy="762000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DB718195-4594-4F1B-9D9A-74BA46EE6E18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6" name="Группа 9">
              <a:extLst>
                <a:ext uri="{FF2B5EF4-FFF2-40B4-BE49-F238E27FC236}">
                  <a16:creationId xmlns:a16="http://schemas.microsoft.com/office/drawing/2014/main" id="{C0C8ECC5-8811-4EB7-BCBD-23E23ED42888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0831D933-119C-42A8-83C5-6C81FFAA8400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" name="Рисунок 12">
                <a:extLst>
                  <a:ext uri="{FF2B5EF4-FFF2-40B4-BE49-F238E27FC236}">
                    <a16:creationId xmlns:a16="http://schemas.microsoft.com/office/drawing/2014/main" id="{6526FCFC-2CC8-49A1-A0C0-D4286AA12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0" name="Picture 19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8DDE07FB-2B96-4FC6-8A43-A041B260A7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45B347-584A-4E01-A9A3-DEAF9476D362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7" name="Рисунок 10">
              <a:extLst>
                <a:ext uri="{FF2B5EF4-FFF2-40B4-BE49-F238E27FC236}">
                  <a16:creationId xmlns:a16="http://schemas.microsoft.com/office/drawing/2014/main" id="{369F2F28-CB17-4F9D-9D5C-17EDB18B6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6E5E9AB8-759D-458F-8CD3-C56D924893B4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2. Операторы управления потоком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88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914CE9F-B200-4131-B05F-10062F3E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01" y="1400390"/>
            <a:ext cx="3641969" cy="248342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9F1768-15A1-4160-801C-9BBC37B076BE}"/>
              </a:ext>
            </a:extLst>
          </p:cNvPr>
          <p:cNvGrpSpPr/>
          <p:nvPr/>
        </p:nvGrpSpPr>
        <p:grpSpPr>
          <a:xfrm>
            <a:off x="4829954" y="1744308"/>
            <a:ext cx="2303584" cy="1145158"/>
            <a:chOff x="4792784" y="2116016"/>
            <a:chExt cx="2303584" cy="11451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64EB53-71BC-49E6-A1AA-2725FE67D57F}"/>
                </a:ext>
              </a:extLst>
            </p:cNvPr>
            <p:cNvSpPr txBox="1"/>
            <p:nvPr/>
          </p:nvSpPr>
          <p:spPr>
            <a:xfrm>
              <a:off x="4792784" y="2116016"/>
              <a:ext cx="230358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"Hello world!"</a:t>
              </a:r>
              <a:endParaRPr lang="en-US" sz="2800">
                <a:cs typeface="Calibri"/>
              </a:endParaRP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37850508-705B-48AF-A11D-5069B7D40207}"/>
                </a:ext>
              </a:extLst>
            </p:cNvPr>
            <p:cNvSpPr/>
            <p:nvPr/>
          </p:nvSpPr>
          <p:spPr>
            <a:xfrm>
              <a:off x="4909518" y="2772713"/>
              <a:ext cx="2061306" cy="488461"/>
            </a:xfrm>
            <a:prstGeom prst="rightArrow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250664-442B-43FF-BF38-F8F55779A03E}"/>
              </a:ext>
            </a:extLst>
          </p:cNvPr>
          <p:cNvGrpSpPr/>
          <p:nvPr/>
        </p:nvGrpSpPr>
        <p:grpSpPr>
          <a:xfrm>
            <a:off x="7751138" y="2188192"/>
            <a:ext cx="4091170" cy="918307"/>
            <a:chOff x="7713967" y="2559900"/>
            <a:chExt cx="4091170" cy="9183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4A83B45-7864-4ADD-84AF-D4A1A1591FAA}"/>
                </a:ext>
              </a:extLst>
            </p:cNvPr>
            <p:cNvSpPr/>
            <p:nvPr/>
          </p:nvSpPr>
          <p:spPr>
            <a:xfrm>
              <a:off x="7713967" y="2559900"/>
              <a:ext cx="1328160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string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0B53EC-2EDF-4D0C-BA2F-7D147BDE3D52}"/>
                </a:ext>
              </a:extLst>
            </p:cNvPr>
            <p:cNvSpPr txBox="1"/>
            <p:nvPr/>
          </p:nvSpPr>
          <p:spPr>
            <a:xfrm>
              <a:off x="9110784" y="2741246"/>
              <a:ext cx="269435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/>
                <a:t>= "Hello world!"</a:t>
              </a:r>
              <a:endParaRPr lang="en-US" sz="2800">
                <a:cs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667108" y="4760855"/>
            <a:ext cx="92592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/>
              <a:t>За</a:t>
            </a:r>
            <a:r>
              <a:rPr lang="en-US" sz="2000" dirty="0"/>
              <a:t> </a:t>
            </a:r>
            <a:r>
              <a:rPr lang="en-US" sz="2000" dirty="0" err="1"/>
              <a:t>ввод</a:t>
            </a:r>
            <a:r>
              <a:rPr lang="en-US" sz="2000" dirty="0"/>
              <a:t> в </a:t>
            </a:r>
            <a:r>
              <a:rPr lang="en-US" sz="2000" dirty="0" err="1"/>
              <a:t>программу</a:t>
            </a:r>
            <a:r>
              <a:rPr lang="en-US" sz="2000" dirty="0"/>
              <a:t> </a:t>
            </a:r>
            <a:r>
              <a:rPr lang="en-US" sz="2000" dirty="0" err="1"/>
              <a:t>данных</a:t>
            </a:r>
            <a:r>
              <a:rPr lang="en-US" sz="2000" dirty="0"/>
              <a:t> с </a:t>
            </a:r>
            <a:r>
              <a:rPr lang="en-US" sz="2000" dirty="0" err="1"/>
              <a:t>клавиатуры</a:t>
            </a:r>
            <a:r>
              <a:rPr lang="en-US" sz="2000" dirty="0"/>
              <a:t> в Python </a:t>
            </a:r>
            <a:r>
              <a:rPr lang="en-US" sz="2000" dirty="0" err="1"/>
              <a:t>отвечает</a:t>
            </a:r>
            <a:r>
              <a:rPr lang="en-US" sz="2000" dirty="0"/>
              <a:t> </a:t>
            </a:r>
            <a:r>
              <a:rPr lang="en-US" sz="2000" dirty="0" err="1"/>
              <a:t>функция</a:t>
            </a:r>
            <a:r>
              <a:rPr lang="en-US" sz="2000" dirty="0"/>
              <a:t> </a:t>
            </a:r>
            <a:r>
              <a:rPr lang="en-US" sz="2000" b="1" dirty="0">
                <a:solidFill>
                  <a:srgbClr val="00ADEF"/>
                </a:solidFill>
              </a:rPr>
              <a:t>input()</a:t>
            </a:r>
            <a:r>
              <a:rPr lang="en-US" sz="2000" dirty="0"/>
              <a:t>. </a:t>
            </a:r>
            <a:endParaRPr lang="en-US" sz="2000" dirty="0">
              <a:cs typeface="Calibri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D2A4754-F6C8-44D4-B908-53134073F9B1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3. Функция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input</a:t>
            </a:r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()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10" name="Группа 8">
            <a:extLst>
              <a:ext uri="{FF2B5EF4-FFF2-40B4-BE49-F238E27FC236}">
                <a16:creationId xmlns:a16="http://schemas.microsoft.com/office/drawing/2014/main" id="{3A826500-EFF6-4DF3-A05D-1959945D4C1E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5" name="Группа 9">
              <a:extLst>
                <a:ext uri="{FF2B5EF4-FFF2-40B4-BE49-F238E27FC236}">
                  <a16:creationId xmlns:a16="http://schemas.microsoft.com/office/drawing/2014/main" id="{81C24AE1-4B56-479E-8D47-AFBEAF0EF153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7" name="Прямоугольник 11">
                <a:extLst>
                  <a:ext uri="{FF2B5EF4-FFF2-40B4-BE49-F238E27FC236}">
                    <a16:creationId xmlns:a16="http://schemas.microsoft.com/office/drawing/2014/main" id="{820B45CC-E5AF-483B-83D1-FD52F24B5E7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" name="Рисунок 12">
                <a:extLst>
                  <a:ext uri="{FF2B5EF4-FFF2-40B4-BE49-F238E27FC236}">
                    <a16:creationId xmlns:a16="http://schemas.microsoft.com/office/drawing/2014/main" id="{1450798A-D98D-45C8-8146-9DC8436BE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9" name="Picture 1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D5C1D8F6-2CAE-46D1-A259-88E828AD38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41F24E-46CA-4475-B45C-E7F41DB297F2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45ABCB29-DC89-48C2-942C-737A4B98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6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211528" y="5105638"/>
            <a:ext cx="10606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>
                <a:ea typeface="+mn-lt"/>
                <a:cs typeface="+mn-lt"/>
              </a:rPr>
              <a:t>Оператор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>
                <a:solidFill>
                  <a:srgbClr val="00ADEF"/>
                </a:solidFill>
                <a:ea typeface="+mn-lt"/>
                <a:cs typeface="+mn-lt"/>
              </a:rPr>
              <a:t>if </a:t>
            </a:r>
            <a:r>
              <a:rPr lang="en-US" sz="1600" dirty="0" err="1">
                <a:ea typeface="+mn-lt"/>
                <a:cs typeface="+mn-lt"/>
              </a:rPr>
              <a:t>используется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для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проверки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условий</a:t>
            </a:r>
            <a:r>
              <a:rPr lang="en-US" sz="1600" dirty="0">
                <a:ea typeface="+mn-lt"/>
                <a:cs typeface="+mn-lt"/>
              </a:rPr>
              <a:t>: </a:t>
            </a:r>
            <a:r>
              <a:rPr lang="en-US" sz="1600" dirty="0" err="1">
                <a:ea typeface="+mn-lt"/>
                <a:cs typeface="+mn-lt"/>
              </a:rPr>
              <a:t>если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условие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верно</a:t>
            </a:r>
            <a:r>
              <a:rPr lang="en-US" sz="1600" dirty="0">
                <a:ea typeface="+mn-lt"/>
                <a:cs typeface="+mn-lt"/>
              </a:rPr>
              <a:t> , </a:t>
            </a:r>
            <a:r>
              <a:rPr lang="en-US" sz="1600" dirty="0" err="1">
                <a:ea typeface="+mn-lt"/>
                <a:cs typeface="+mn-lt"/>
              </a:rPr>
              <a:t>выполняется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блок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выражений</a:t>
            </a:r>
            <a:r>
              <a:rPr lang="en-US" sz="1600" dirty="0">
                <a:ea typeface="+mn-lt"/>
                <a:cs typeface="+mn-lt"/>
              </a:rPr>
              <a:t> (</a:t>
            </a:r>
            <a:r>
              <a:rPr lang="en-US" sz="1600" dirty="0" err="1">
                <a:ea typeface="+mn-lt"/>
                <a:cs typeface="+mn-lt"/>
              </a:rPr>
              <a:t>называемый</a:t>
            </a:r>
            <a:r>
              <a:rPr lang="en-US" sz="1600" dirty="0">
                <a:ea typeface="+mn-lt"/>
                <a:cs typeface="+mn-lt"/>
              </a:rPr>
              <a:t> «</a:t>
            </a:r>
            <a:r>
              <a:rPr lang="en-US" sz="1600" b="1" dirty="0">
                <a:solidFill>
                  <a:srgbClr val="00ADEF"/>
                </a:solidFill>
                <a:ea typeface="+mn-lt"/>
                <a:cs typeface="+mn-lt"/>
              </a:rPr>
              <a:t>if-</a:t>
            </a:r>
            <a:r>
              <a:rPr lang="en-US" sz="1600" b="1" dirty="0" err="1">
                <a:solidFill>
                  <a:srgbClr val="00ADEF"/>
                </a:solidFill>
                <a:ea typeface="+mn-lt"/>
                <a:cs typeface="+mn-lt"/>
              </a:rPr>
              <a:t>блок</a:t>
            </a:r>
            <a:r>
              <a:rPr lang="en-US" sz="1600" dirty="0">
                <a:ea typeface="+mn-lt"/>
                <a:cs typeface="+mn-lt"/>
              </a:rPr>
              <a:t>»), </a:t>
            </a:r>
            <a:r>
              <a:rPr lang="en-US" sz="1600" dirty="0" err="1">
                <a:ea typeface="+mn-lt"/>
                <a:cs typeface="+mn-lt"/>
              </a:rPr>
              <a:t>иначе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выполняется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другой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блок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выражений</a:t>
            </a:r>
            <a:r>
              <a:rPr lang="en-US" sz="1600" dirty="0">
                <a:ea typeface="+mn-lt"/>
                <a:cs typeface="+mn-lt"/>
              </a:rPr>
              <a:t> (</a:t>
            </a:r>
            <a:r>
              <a:rPr lang="en-US" sz="1600" dirty="0" err="1">
                <a:ea typeface="+mn-lt"/>
                <a:cs typeface="+mn-lt"/>
              </a:rPr>
              <a:t>называемый</a:t>
            </a:r>
            <a:r>
              <a:rPr lang="en-US" sz="1600" dirty="0">
                <a:ea typeface="+mn-lt"/>
                <a:cs typeface="+mn-lt"/>
              </a:rPr>
              <a:t> «</a:t>
            </a:r>
            <a:r>
              <a:rPr lang="en-US" sz="1600" b="1" dirty="0">
                <a:solidFill>
                  <a:srgbClr val="00ADEF"/>
                </a:solidFill>
                <a:ea typeface="+mn-lt"/>
                <a:cs typeface="+mn-lt"/>
              </a:rPr>
              <a:t>else-</a:t>
            </a:r>
            <a:r>
              <a:rPr lang="en-US" sz="1600" b="1" dirty="0" err="1">
                <a:solidFill>
                  <a:srgbClr val="00ADEF"/>
                </a:solidFill>
                <a:ea typeface="+mn-lt"/>
                <a:cs typeface="+mn-lt"/>
              </a:rPr>
              <a:t>блок</a:t>
            </a:r>
            <a:r>
              <a:rPr lang="en-US" sz="1600" dirty="0">
                <a:ea typeface="+mn-lt"/>
                <a:cs typeface="+mn-lt"/>
              </a:rPr>
              <a:t>»). </a:t>
            </a:r>
            <a:r>
              <a:rPr lang="en-US" sz="1600" dirty="0" err="1">
                <a:ea typeface="+mn-lt"/>
                <a:cs typeface="+mn-lt"/>
              </a:rPr>
              <a:t>Блок</a:t>
            </a:r>
            <a:r>
              <a:rPr lang="en-US" sz="1600" dirty="0">
                <a:ea typeface="+mn-lt"/>
                <a:cs typeface="+mn-lt"/>
              </a:rPr>
              <a:t> «</a:t>
            </a:r>
            <a:r>
              <a:rPr lang="en-US" sz="1600" b="1" dirty="0">
                <a:solidFill>
                  <a:srgbClr val="00ADEF"/>
                </a:solidFill>
                <a:ea typeface="+mn-lt"/>
                <a:cs typeface="+mn-lt"/>
              </a:rPr>
              <a:t>else</a:t>
            </a:r>
            <a:r>
              <a:rPr lang="en-US" sz="1600" dirty="0">
                <a:ea typeface="+mn-lt"/>
                <a:cs typeface="+mn-lt"/>
              </a:rPr>
              <a:t>» </a:t>
            </a:r>
            <a:r>
              <a:rPr lang="en-US" sz="1600" dirty="0" err="1">
                <a:ea typeface="+mn-lt"/>
                <a:cs typeface="+mn-lt"/>
              </a:rPr>
              <a:t>является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необязательным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14A92-2178-4EA9-8D38-C972C3525D54}"/>
              </a:ext>
            </a:extLst>
          </p:cNvPr>
          <p:cNvGrpSpPr/>
          <p:nvPr/>
        </p:nvGrpSpPr>
        <p:grpSpPr>
          <a:xfrm>
            <a:off x="3684334" y="955839"/>
            <a:ext cx="4791331" cy="918307"/>
            <a:chOff x="3405554" y="918668"/>
            <a:chExt cx="4791331" cy="9183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87922C-2BD4-46F9-9F81-85C234DF4258}"/>
                </a:ext>
              </a:extLst>
            </p:cNvPr>
            <p:cNvSpPr txBox="1"/>
            <p:nvPr/>
          </p:nvSpPr>
          <p:spPr>
            <a:xfrm>
              <a:off x="3405554" y="1041399"/>
              <a:ext cx="515815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If </a:t>
              </a:r>
              <a:endParaRPr lang="en-US" sz="3200">
                <a:cs typeface="Calibri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1A9402-62B9-436C-9DF3-D126E001B52F}"/>
                </a:ext>
              </a:extLst>
            </p:cNvPr>
            <p:cNvSpPr/>
            <p:nvPr/>
          </p:nvSpPr>
          <p:spPr>
            <a:xfrm>
              <a:off x="4021198" y="918668"/>
              <a:ext cx="1328160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time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478711-55DA-4819-9612-015F152A5E26}"/>
                </a:ext>
              </a:extLst>
            </p:cNvPr>
            <p:cNvSpPr txBox="1"/>
            <p:nvPr/>
          </p:nvSpPr>
          <p:spPr>
            <a:xfrm>
              <a:off x="5453685" y="996189"/>
              <a:ext cx="274320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== "09:00":</a:t>
              </a:r>
              <a:endParaRPr lang="en-US" sz="3200">
                <a:cs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42EF03-6E0F-4369-A139-2211AD01EC7F}"/>
              </a:ext>
            </a:extLst>
          </p:cNvPr>
          <p:cNvGrpSpPr/>
          <p:nvPr/>
        </p:nvGrpSpPr>
        <p:grpSpPr>
          <a:xfrm>
            <a:off x="4422267" y="573335"/>
            <a:ext cx="7261410" cy="2030293"/>
            <a:chOff x="4626706" y="545457"/>
            <a:chExt cx="7261410" cy="20302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AADCF6-4459-4B07-9D92-ED1B39AAF090}"/>
                </a:ext>
              </a:extLst>
            </p:cNvPr>
            <p:cNvSpPr txBox="1"/>
            <p:nvPr/>
          </p:nvSpPr>
          <p:spPr>
            <a:xfrm>
              <a:off x="4626706" y="1969478"/>
              <a:ext cx="473612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cs typeface="Calibri"/>
                </a:rPr>
                <a:t>print("</a:t>
              </a:r>
              <a:r>
                <a:rPr lang="en-US" sz="3200" err="1">
                  <a:cs typeface="Calibri"/>
                </a:rPr>
                <a:t>Доброе</a:t>
              </a:r>
              <a:r>
                <a:rPr lang="en-US" sz="3200">
                  <a:cs typeface="Calibri"/>
                </a:rPr>
                <a:t> </a:t>
              </a:r>
              <a:r>
                <a:rPr lang="en-US" sz="3200" err="1">
                  <a:cs typeface="Calibri"/>
                </a:rPr>
                <a:t>утро</a:t>
              </a:r>
              <a:r>
                <a:rPr lang="en-US" sz="3200">
                  <a:cs typeface="Calibri"/>
                </a:rPr>
                <a:t>")</a:t>
              </a:r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05D88EF-13D3-4CC1-A170-3D6A294B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9094" y="545457"/>
              <a:ext cx="2979022" cy="20302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430D61-89F0-443B-9BD1-D4AC493DCB79}"/>
              </a:ext>
            </a:extLst>
          </p:cNvPr>
          <p:cNvGrpSpPr/>
          <p:nvPr/>
        </p:nvGrpSpPr>
        <p:grpSpPr>
          <a:xfrm>
            <a:off x="3479182" y="2938993"/>
            <a:ext cx="5016023" cy="918307"/>
            <a:chOff x="3200401" y="2901822"/>
            <a:chExt cx="5016023" cy="9183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EE2A82-4CF8-4B78-BB65-2ACED08D1369}"/>
                </a:ext>
              </a:extLst>
            </p:cNvPr>
            <p:cNvSpPr txBox="1"/>
            <p:nvPr/>
          </p:nvSpPr>
          <p:spPr>
            <a:xfrm>
              <a:off x="3200401" y="3073399"/>
              <a:ext cx="857738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err="1"/>
                <a:t>elIf</a:t>
              </a:r>
              <a:r>
                <a:rPr lang="en-US" sz="3200"/>
                <a:t> </a:t>
              </a:r>
              <a:endParaRPr lang="en-US" sz="3200">
                <a:cs typeface="Calibri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5105980-23C4-4E4D-B5AC-4A31E640FBC9}"/>
                </a:ext>
              </a:extLst>
            </p:cNvPr>
            <p:cNvSpPr/>
            <p:nvPr/>
          </p:nvSpPr>
          <p:spPr>
            <a:xfrm>
              <a:off x="4040736" y="2901822"/>
              <a:ext cx="1328160" cy="918307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>
                  <a:cs typeface="Calibri"/>
                </a:rPr>
                <a:t>time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80BB87-B41B-45D6-AFF8-E9AD132E83CB}"/>
                </a:ext>
              </a:extLst>
            </p:cNvPr>
            <p:cNvSpPr txBox="1"/>
            <p:nvPr/>
          </p:nvSpPr>
          <p:spPr>
            <a:xfrm>
              <a:off x="5473224" y="2979343"/>
              <a:ext cx="2743200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/>
                <a:t>== "18:00":</a:t>
              </a:r>
              <a:endParaRPr lang="en-US" sz="3200">
                <a:cs typeface="Calibr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FA70FF-77F2-453A-874D-715F5CA610CD}"/>
              </a:ext>
            </a:extLst>
          </p:cNvPr>
          <p:cNvGrpSpPr/>
          <p:nvPr/>
        </p:nvGrpSpPr>
        <p:grpSpPr>
          <a:xfrm>
            <a:off x="347070" y="3005602"/>
            <a:ext cx="8819657" cy="2031966"/>
            <a:chOff x="142631" y="2940553"/>
            <a:chExt cx="8819657" cy="203196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BC72B-AC1E-4123-9809-8FFE81897225}"/>
                </a:ext>
              </a:extLst>
            </p:cNvPr>
            <p:cNvSpPr txBox="1"/>
            <p:nvPr/>
          </p:nvSpPr>
          <p:spPr>
            <a:xfrm>
              <a:off x="4226167" y="3815863"/>
              <a:ext cx="4736121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>
                  <a:cs typeface="Calibri"/>
                </a:rPr>
                <a:t>print("</a:t>
              </a:r>
              <a:r>
                <a:rPr lang="en-US" sz="3200" err="1">
                  <a:cs typeface="Calibri"/>
                </a:rPr>
                <a:t>Добрый</a:t>
              </a:r>
              <a:r>
                <a:rPr lang="en-US" sz="3200">
                  <a:cs typeface="Calibri"/>
                </a:rPr>
                <a:t> </a:t>
              </a:r>
              <a:r>
                <a:rPr lang="en-US" sz="3200" err="1">
                  <a:cs typeface="Calibri"/>
                </a:rPr>
                <a:t>вечер</a:t>
              </a:r>
              <a:r>
                <a:rPr lang="en-US" sz="3200">
                  <a:cs typeface="Calibri"/>
                </a:rPr>
                <a:t>")</a:t>
              </a:r>
            </a:p>
          </p:txBody>
        </p:sp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0EB0A6EF-C783-4FFF-8A78-1009B79D5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56" t="1394" r="715" b="-1742"/>
            <a:stretch/>
          </p:blipFill>
          <p:spPr>
            <a:xfrm>
              <a:off x="142631" y="2940553"/>
              <a:ext cx="2987764" cy="203196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8" name="Группа 8">
            <a:extLst>
              <a:ext uri="{FF2B5EF4-FFF2-40B4-BE49-F238E27FC236}">
                <a16:creationId xmlns:a16="http://schemas.microsoft.com/office/drawing/2014/main" id="{82730CEA-1F00-4B3B-B157-02C15DFE26F7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5" name="Группа 9">
              <a:extLst>
                <a:ext uri="{FF2B5EF4-FFF2-40B4-BE49-F238E27FC236}">
                  <a16:creationId xmlns:a16="http://schemas.microsoft.com/office/drawing/2014/main" id="{D88EF479-C24A-49FC-8DCB-A4CB9ACAD8BA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7" name="Прямоугольник 11">
                <a:extLst>
                  <a:ext uri="{FF2B5EF4-FFF2-40B4-BE49-F238E27FC236}">
                    <a16:creationId xmlns:a16="http://schemas.microsoft.com/office/drawing/2014/main" id="{0E6C57C5-00A1-4D4A-B281-9E1A7D3F2AB5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Рисунок 12">
                <a:extLst>
                  <a:ext uri="{FF2B5EF4-FFF2-40B4-BE49-F238E27FC236}">
                    <a16:creationId xmlns:a16="http://schemas.microsoft.com/office/drawing/2014/main" id="{0333A6D2-7734-4B5D-8403-D7AC992B7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9" name="Picture 2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32513114-8200-4C44-9DFE-CE0B039C2B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9E4876-B919-4617-9ACE-EB4506590681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6" name="Рисунок 10">
              <a:extLst>
                <a:ext uri="{FF2B5EF4-FFF2-40B4-BE49-F238E27FC236}">
                  <a16:creationId xmlns:a16="http://schemas.microsoft.com/office/drawing/2014/main" id="{73FA3BF0-93C2-4C10-A026-63456999D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170ADF1C-97F5-4ACF-BE96-9985A038E6F4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4. Оператор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5442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4F1189-9935-4265-852E-6B04548AC9D8}"/>
              </a:ext>
            </a:extLst>
          </p:cNvPr>
          <p:cNvSpPr txBox="1"/>
          <p:nvPr/>
        </p:nvSpPr>
        <p:spPr>
          <a:xfrm>
            <a:off x="1666869" y="4492320"/>
            <a:ext cx="9259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ea typeface="+mn-lt"/>
                <a:cs typeface="+mn-lt"/>
              </a:rPr>
              <a:t>Оператор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while </a:t>
            </a:r>
            <a:r>
              <a:rPr lang="en-US" sz="2000" dirty="0" err="1">
                <a:ea typeface="+mn-lt"/>
                <a:cs typeface="+mn-lt"/>
              </a:rPr>
              <a:t>позволяет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многократно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выполнять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блок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команд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до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тех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пор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dirty="0" err="1">
                <a:ea typeface="+mn-lt"/>
                <a:cs typeface="+mn-lt"/>
              </a:rPr>
              <a:t>пока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выполняется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некоторое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условие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Это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один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из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так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называемых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операторов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цикла</a:t>
            </a:r>
            <a:r>
              <a:rPr lang="en-US" sz="2000" dirty="0">
                <a:ea typeface="+mn-lt"/>
                <a:cs typeface="+mn-lt"/>
              </a:rPr>
              <a:t>. </a:t>
            </a:r>
            <a:r>
              <a:rPr lang="en-US" sz="2000" dirty="0" err="1">
                <a:ea typeface="+mn-lt"/>
                <a:cs typeface="+mn-lt"/>
              </a:rPr>
              <a:t>Он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также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может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иметь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необязательный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пункт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00ADEF"/>
                </a:solidFill>
                <a:ea typeface="+mn-lt"/>
                <a:cs typeface="+mn-lt"/>
              </a:rPr>
              <a:t>else 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7859F06-0A9B-4285-8759-D273728ED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31" y="1283024"/>
            <a:ext cx="3995091" cy="28206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0D08095-7816-40A8-8159-DB5DC72047B9}"/>
              </a:ext>
            </a:extLst>
          </p:cNvPr>
          <p:cNvGrpSpPr/>
          <p:nvPr/>
        </p:nvGrpSpPr>
        <p:grpSpPr>
          <a:xfrm>
            <a:off x="6796613" y="1658032"/>
            <a:ext cx="2567171" cy="683846"/>
            <a:chOff x="6815198" y="1788130"/>
            <a:chExt cx="2567171" cy="68384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7B4C40A-4DE8-41B3-983D-CFC1DF6B5791}"/>
                </a:ext>
              </a:extLst>
            </p:cNvPr>
            <p:cNvSpPr/>
            <p:nvPr/>
          </p:nvSpPr>
          <p:spPr>
            <a:xfrm>
              <a:off x="6815198" y="1788130"/>
              <a:ext cx="1123007" cy="683846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>
                  <a:cs typeface="Calibri"/>
                </a:rPr>
                <a:t>open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D6FF88-311E-458F-A718-8D9C3FE2FC6B}"/>
                </a:ext>
              </a:extLst>
            </p:cNvPr>
            <p:cNvSpPr txBox="1"/>
            <p:nvPr/>
          </p:nvSpPr>
          <p:spPr>
            <a:xfrm>
              <a:off x="7938477" y="1871785"/>
              <a:ext cx="144389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= True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60D7D0-0173-4843-AFE5-122EFBE0AF6C}"/>
              </a:ext>
            </a:extLst>
          </p:cNvPr>
          <p:cNvGrpSpPr/>
          <p:nvPr/>
        </p:nvGrpSpPr>
        <p:grpSpPr>
          <a:xfrm>
            <a:off x="6796614" y="2928033"/>
            <a:ext cx="4042324" cy="683845"/>
            <a:chOff x="6815199" y="3058131"/>
            <a:chExt cx="4042324" cy="6838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6CC76F-35E8-415B-B68A-C6D06A07E6FB}"/>
                </a:ext>
              </a:extLst>
            </p:cNvPr>
            <p:cNvSpPr txBox="1"/>
            <p:nvPr/>
          </p:nvSpPr>
          <p:spPr>
            <a:xfrm>
              <a:off x="9413631" y="3141785"/>
              <a:ext cx="144389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Calibri"/>
                </a:rPr>
                <a:t>= 0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B7C2ECD-6902-414B-95D2-7602B37384FC}"/>
                </a:ext>
              </a:extLst>
            </p:cNvPr>
            <p:cNvSpPr/>
            <p:nvPr/>
          </p:nvSpPr>
          <p:spPr>
            <a:xfrm>
              <a:off x="6815199" y="3058131"/>
              <a:ext cx="2432083" cy="683845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err="1">
                  <a:ea typeface="+mn-lt"/>
                  <a:cs typeface="+mn-lt"/>
                </a:rPr>
                <a:t>water_counter</a:t>
              </a:r>
              <a:endParaRPr lang="en-US" sz="2800" b="1">
                <a:cs typeface="Calibri"/>
              </a:endParaRPr>
            </a:p>
          </p:txBody>
        </p:sp>
      </p:grpSp>
      <p:grpSp>
        <p:nvGrpSpPr>
          <p:cNvPr id="6" name="Группа 8">
            <a:extLst>
              <a:ext uri="{FF2B5EF4-FFF2-40B4-BE49-F238E27FC236}">
                <a16:creationId xmlns:a16="http://schemas.microsoft.com/office/drawing/2014/main" id="{B831EE81-C391-4B80-A0E8-E903A25B3F98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4" name="Группа 9">
              <a:extLst>
                <a:ext uri="{FF2B5EF4-FFF2-40B4-BE49-F238E27FC236}">
                  <a16:creationId xmlns:a16="http://schemas.microsoft.com/office/drawing/2014/main" id="{6D3FE9D8-62FD-41F6-90C9-F2F0CEA42DF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6" name="Прямоугольник 11">
                <a:extLst>
                  <a:ext uri="{FF2B5EF4-FFF2-40B4-BE49-F238E27FC236}">
                    <a16:creationId xmlns:a16="http://schemas.microsoft.com/office/drawing/2014/main" id="{AB9601F8-1374-4F4F-BA89-26AADC95418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" name="Рисунок 12">
                <a:extLst>
                  <a:ext uri="{FF2B5EF4-FFF2-40B4-BE49-F238E27FC236}">
                    <a16:creationId xmlns:a16="http://schemas.microsoft.com/office/drawing/2014/main" id="{34C08ABA-6081-45E2-A1FB-A84921469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8" name="Picture 17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0351501D-3D96-4109-9865-EC23D8BEB4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851DF3-F924-4C43-A1A9-6594FCC94E39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5" name="Рисунок 10">
              <a:extLst>
                <a:ext uri="{FF2B5EF4-FFF2-40B4-BE49-F238E27FC236}">
                  <a16:creationId xmlns:a16="http://schemas.microsoft.com/office/drawing/2014/main" id="{BAC12952-B00A-4851-AEB0-904A5C57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0CB8F0E4-B668-4B47-8632-8F6B54210101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5. Оператор </a:t>
            </a:r>
            <a:r>
              <a:rPr lang="ru-RU" sz="2000" b="1" dirty="0" err="1">
                <a:solidFill>
                  <a:schemeClr val="bg1"/>
                </a:solidFill>
                <a:latin typeface="Arial"/>
                <a:cs typeface="Arial"/>
              </a:rPr>
              <a:t>while</a:t>
            </a:r>
            <a:endParaRPr lang="ru-RU" sz="20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5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Тема Office</vt:lpstr>
      <vt:lpstr>1_Тема Office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Боранбаев Азамат Қайратұлы</dc:creator>
  <cp:revision>135</cp:revision>
  <dcterms:created xsi:type="dcterms:W3CDTF">2021-11-29T22:51:53Z</dcterms:created>
  <dcterms:modified xsi:type="dcterms:W3CDTF">2022-01-31T05:57:11Z</dcterms:modified>
</cp:coreProperties>
</file>